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theme/themeOverride4.xml" ContentType="application/vnd.openxmlformats-officedocument.themeOverride+xml"/>
  <Override PartName="/ppt/notesSlides/notesSlide34.xml" ContentType="application/vnd.openxmlformats-officedocument.presentationml.notesSlide+xml"/>
  <Override PartName="/ppt/theme/themeOverride5.xml" ContentType="application/vnd.openxmlformats-officedocument.themeOverride+xml"/>
  <Override PartName="/ppt/notesSlides/notesSlide35.xml" ContentType="application/vnd.openxmlformats-officedocument.presentationml.notesSlide+xml"/>
  <Override PartName="/ppt/theme/themeOverride6.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7.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8.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08" r:id="rId1"/>
  </p:sldMasterIdLst>
  <p:notesMasterIdLst>
    <p:notesMasterId r:id="rId51"/>
  </p:notesMasterIdLst>
  <p:sldIdLst>
    <p:sldId id="278" r:id="rId2"/>
    <p:sldId id="332" r:id="rId3"/>
    <p:sldId id="333" r:id="rId4"/>
    <p:sldId id="389" r:id="rId5"/>
    <p:sldId id="262" r:id="rId6"/>
    <p:sldId id="260" r:id="rId7"/>
    <p:sldId id="390" r:id="rId8"/>
    <p:sldId id="391" r:id="rId9"/>
    <p:sldId id="297" r:id="rId10"/>
    <p:sldId id="334" r:id="rId11"/>
    <p:sldId id="300" r:id="rId12"/>
    <p:sldId id="335" r:id="rId13"/>
    <p:sldId id="301" r:id="rId14"/>
    <p:sldId id="336" r:id="rId15"/>
    <p:sldId id="392" r:id="rId16"/>
    <p:sldId id="270" r:id="rId17"/>
    <p:sldId id="337" r:id="rId18"/>
    <p:sldId id="393" r:id="rId19"/>
    <p:sldId id="395" r:id="rId20"/>
    <p:sldId id="304" r:id="rId21"/>
    <p:sldId id="340" r:id="rId22"/>
    <p:sldId id="306" r:id="rId23"/>
    <p:sldId id="341" r:id="rId24"/>
    <p:sldId id="307" r:id="rId25"/>
    <p:sldId id="342" r:id="rId26"/>
    <p:sldId id="396" r:id="rId27"/>
    <p:sldId id="310" r:id="rId28"/>
    <p:sldId id="343" r:id="rId29"/>
    <p:sldId id="311" r:id="rId30"/>
    <p:sldId id="344" r:id="rId31"/>
    <p:sldId id="312" r:id="rId32"/>
    <p:sldId id="345" r:id="rId33"/>
    <p:sldId id="315" r:id="rId34"/>
    <p:sldId id="347" r:id="rId35"/>
    <p:sldId id="397" r:id="rId36"/>
    <p:sldId id="317" r:id="rId37"/>
    <p:sldId id="348" r:id="rId38"/>
    <p:sldId id="318" r:id="rId39"/>
    <p:sldId id="398" r:id="rId40"/>
    <p:sldId id="271" r:id="rId41"/>
    <p:sldId id="402" r:id="rId42"/>
    <p:sldId id="321" r:id="rId43"/>
    <p:sldId id="322" r:id="rId44"/>
    <p:sldId id="323" r:id="rId45"/>
    <p:sldId id="401" r:id="rId46"/>
    <p:sldId id="400" r:id="rId47"/>
    <p:sldId id="399" r:id="rId48"/>
    <p:sldId id="404" r:id="rId49"/>
    <p:sldId id="403" r:id="rId50"/>
  </p:sldIdLst>
  <p:sldSz cx="9144000" cy="5143500" type="screen16x9"/>
  <p:notesSz cx="6858000" cy="9144000"/>
  <p:embeddedFontLst>
    <p:embeddedFont>
      <p:font typeface="Catamaran Light" panose="020B0604020202020204" charset="0"/>
      <p:regular r:id="rId52"/>
      <p:bold r:id="rId53"/>
    </p:embeddedFont>
    <p:embeddedFont>
      <p:font typeface="Century Gothic" panose="020B0502020202020204" pitchFamily="3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Livvic"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Wingdings 2" panose="05020102010507070707" pitchFamily="18" charset="2"/>
      <p:regular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7F9C9D-FD60-46DF-A59B-2A70F2EB5664}">
          <p14:sldIdLst>
            <p14:sldId id="278"/>
            <p14:sldId id="332"/>
            <p14:sldId id="333"/>
            <p14:sldId id="389"/>
            <p14:sldId id="262"/>
            <p14:sldId id="260"/>
            <p14:sldId id="390"/>
            <p14:sldId id="391"/>
            <p14:sldId id="297"/>
            <p14:sldId id="334"/>
            <p14:sldId id="300"/>
            <p14:sldId id="335"/>
            <p14:sldId id="301"/>
            <p14:sldId id="336"/>
            <p14:sldId id="392"/>
            <p14:sldId id="270"/>
            <p14:sldId id="337"/>
            <p14:sldId id="393"/>
            <p14:sldId id="395"/>
            <p14:sldId id="304"/>
            <p14:sldId id="340"/>
            <p14:sldId id="306"/>
            <p14:sldId id="341"/>
            <p14:sldId id="307"/>
            <p14:sldId id="342"/>
            <p14:sldId id="396"/>
            <p14:sldId id="310"/>
            <p14:sldId id="343"/>
            <p14:sldId id="311"/>
            <p14:sldId id="344"/>
            <p14:sldId id="312"/>
            <p14:sldId id="345"/>
            <p14:sldId id="315"/>
            <p14:sldId id="347"/>
            <p14:sldId id="397"/>
            <p14:sldId id="317"/>
            <p14:sldId id="348"/>
            <p14:sldId id="318"/>
            <p14:sldId id="398"/>
            <p14:sldId id="271"/>
            <p14:sldId id="402"/>
            <p14:sldId id="321"/>
            <p14:sldId id="322"/>
            <p14:sldId id="323"/>
            <p14:sldId id="401"/>
            <p14:sldId id="400"/>
            <p14:sldId id="399"/>
            <p14:sldId id="404"/>
            <p14:sldId id="40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a" initials="D" lastIdx="2" clrIdx="0">
    <p:extLst>
      <p:ext uri="{19B8F6BF-5375-455C-9EA6-DF929625EA0E}">
        <p15:presenceInfo xmlns:p15="http://schemas.microsoft.com/office/powerpoint/2012/main" userId="D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E98"/>
    <a:srgbClr val="D88544"/>
    <a:srgbClr val="FBE7AE"/>
    <a:srgbClr val="EECF12"/>
    <a:srgbClr val="FF9900"/>
    <a:srgbClr val="E6CCB2"/>
    <a:srgbClr val="908269"/>
    <a:srgbClr val="A79C87"/>
    <a:srgbClr val="DCD3C2"/>
    <a:srgbClr val="01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DAACBA-E8BE-4707-85B8-06042C3CA1F3}">
  <a:tblStyle styleId="{31DAACBA-E8BE-4707-85B8-06042C3CA1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357" autoAdjust="0"/>
  </p:normalViewPr>
  <p:slideViewPr>
    <p:cSldViewPr snapToGrid="0" showGuides="1">
      <p:cViewPr varScale="1">
        <p:scale>
          <a:sx n="105" d="100"/>
          <a:sy n="105" d="100"/>
        </p:scale>
        <p:origin x="8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na\Desktop\To%20be%20practice\C7%20Input%20Files\C7%20Input%20Files\C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[C7.xlsx]Stamp-1!PivotTable1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baseline="0" dirty="0">
                <a:solidFill>
                  <a:schemeClr val="accent4">
                    <a:lumMod val="40000"/>
                    <a:lumOff val="60000"/>
                  </a:schemeClr>
                </a:solidFill>
                <a:effectLst/>
              </a:rPr>
              <a:t>Top 5 Districts </a:t>
            </a:r>
          </a:p>
          <a:p>
            <a:pPr>
              <a:defRPr/>
            </a:pPr>
            <a:r>
              <a:rPr lang="en-IN" sz="1050" b="1" i="0" u="none" strike="noStrike" baseline="0" dirty="0">
                <a:effectLst/>
              </a:rPr>
              <a:t>Document Registration Revenue Growth % ( 2019 - 2022)</a:t>
            </a:r>
            <a:endParaRPr lang="en-US" sz="800" dirty="0"/>
          </a:p>
        </c:rich>
      </c:tx>
      <c:layout>
        <c:manualLayout>
          <c:xMode val="edge"/>
          <c:yMode val="edge"/>
          <c:x val="0.18301377952755907"/>
          <c:y val="3.21421416020622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242913385826773"/>
          <c:y val="0.29264950838297155"/>
          <c:w val="0.69907786526684168"/>
          <c:h val="0.65934175450799304"/>
        </c:manualLayout>
      </c:layout>
      <c:barChart>
        <c:barDir val="bar"/>
        <c:grouping val="clustered"/>
        <c:varyColors val="0"/>
        <c:dLbls>
          <c:dLblPos val="inEnd"/>
          <c:showLegendKey val="0"/>
          <c:showVal val="1"/>
          <c:showCatName val="0"/>
          <c:showSerName val="0"/>
          <c:showPercent val="0"/>
          <c:showBubbleSize val="0"/>
        </c:dLbls>
        <c:gapWidth val="18"/>
        <c:axId val="942932079"/>
        <c:axId val="942933327"/>
      </c:barChart>
      <c:catAx>
        <c:axId val="942932079"/>
        <c:scaling>
          <c:orientation val="minMax"/>
        </c:scaling>
        <c:delete val="0"/>
        <c:axPos val="l"/>
        <c:numFmt formatCode="General" sourceLinked="1"/>
        <c:majorTickMark val="none"/>
        <c:minorTickMark val="none"/>
        <c:tickLblPos val="nextTo"/>
        <c:spPr>
          <a:noFill/>
          <a:ln w="22225" cap="flat" cmpd="sng" algn="ctr">
            <a:solidFill>
              <a:schemeClr val="bg2">
                <a:lumMod val="75000"/>
                <a:alpha val="97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3327"/>
        <c:crosses val="autoZero"/>
        <c:auto val="1"/>
        <c:lblAlgn val="ctr"/>
        <c:lblOffset val="100"/>
        <c:tickLblSkip val="1"/>
        <c:noMultiLvlLbl val="0"/>
      </c:catAx>
      <c:valAx>
        <c:axId val="942933327"/>
        <c:scaling>
          <c:orientation val="minMax"/>
        </c:scaling>
        <c:delete val="0"/>
        <c:axPos val="t"/>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32079"/>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7BD8E-3D4D-400F-A058-43FCE359AF7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290E570C-DDE8-4535-9A0D-96284A97DC49}">
      <dgm:prSet custT="1"/>
      <dgm:spPr/>
      <dgm:t>
        <a:bodyPr/>
        <a:lstStyle/>
        <a:p>
          <a:r>
            <a:rPr lang="en-US" sz="1000" b="1" i="0" dirty="0">
              <a:solidFill>
                <a:schemeClr val="bg1"/>
              </a:solidFill>
              <a:latin typeface="Livvic" panose="020B0604020202020204" charset="0"/>
            </a:rPr>
            <a:t>Agro-Based and Cold Storage</a:t>
          </a:r>
        </a:p>
        <a:p>
          <a:r>
            <a:rPr lang="en-US" sz="1000" b="0" i="0" dirty="0">
              <a:solidFill>
                <a:schemeClr val="bg1"/>
              </a:solidFill>
              <a:latin typeface="Livvic" panose="020B0604020202020204" charset="0"/>
            </a:rPr>
            <a:t> The Agro-Based sector, specifically Cold Storage, experiences its highest investments in June at 6,058 M, which aligns with the agricultural harvest season.</a:t>
          </a:r>
          <a:endParaRPr lang="en-IN" sz="1000" dirty="0">
            <a:solidFill>
              <a:schemeClr val="bg1"/>
            </a:solidFill>
            <a:latin typeface="Livvic" panose="020B0604020202020204" charset="0"/>
          </a:endParaRPr>
        </a:p>
      </dgm:t>
    </dgm:pt>
    <dgm:pt modelId="{8B01FC64-72EC-45FC-99EB-36D868D0B854}" type="parTrans" cxnId="{997659EE-B216-497D-BCED-38F1C42F45DB}">
      <dgm:prSet/>
      <dgm:spPr/>
      <dgm:t>
        <a:bodyPr/>
        <a:lstStyle/>
        <a:p>
          <a:endParaRPr lang="en-IN"/>
        </a:p>
      </dgm:t>
    </dgm:pt>
    <dgm:pt modelId="{B9CB2DB1-E5B6-4BB6-9DF1-B68711110E4E}" type="sibTrans" cxnId="{997659EE-B216-497D-BCED-38F1C42F45DB}">
      <dgm:prSet/>
      <dgm:spPr/>
      <dgm:t>
        <a:bodyPr/>
        <a:lstStyle/>
        <a:p>
          <a:endParaRPr lang="en-IN"/>
        </a:p>
      </dgm:t>
    </dgm:pt>
    <dgm:pt modelId="{AE7D8D69-4524-4660-83F0-46F93C7860A3}">
      <dgm:prSet custT="1"/>
      <dgm:spPr/>
      <dgm:t>
        <a:bodyPr/>
        <a:lstStyle/>
        <a:p>
          <a:r>
            <a:rPr lang="en-US" sz="1000" b="1" i="0" dirty="0">
              <a:solidFill>
                <a:schemeClr val="bg1"/>
              </a:solidFill>
              <a:latin typeface="Livvic" panose="020B0604020202020204" charset="0"/>
            </a:rPr>
            <a:t>R&amp;D Sector</a:t>
          </a:r>
          <a:r>
            <a:rPr lang="en-US" sz="1000" b="0" i="0" dirty="0">
              <a:solidFill>
                <a:schemeClr val="bg1"/>
              </a:solidFill>
              <a:latin typeface="Livvic" panose="020B0604020202020204" charset="0"/>
            </a:rPr>
            <a:t>: </a:t>
          </a:r>
        </a:p>
        <a:p>
          <a:r>
            <a:rPr lang="en-US" sz="1000" b="0" i="0" dirty="0">
              <a:solidFill>
                <a:schemeClr val="bg1"/>
              </a:solidFill>
              <a:latin typeface="Livvic" panose="020B0604020202020204" charset="0"/>
            </a:rPr>
            <a:t> There is a noticeable trend where investments are consistently lower during the third quarter (October to December) compared to the rest of the year. Investment in R&amp;D is notably higher in the other three quarters.</a:t>
          </a:r>
          <a:endParaRPr lang="en-IN" sz="1000" dirty="0">
            <a:solidFill>
              <a:schemeClr val="bg1"/>
            </a:solidFill>
            <a:latin typeface="Livvic" panose="020B0604020202020204" charset="0"/>
          </a:endParaRPr>
        </a:p>
      </dgm:t>
    </dgm:pt>
    <dgm:pt modelId="{DC8BF0B0-5C6A-42FB-9447-32B425A8A754}" type="parTrans" cxnId="{21D33A34-4FBD-46FF-A180-6E5F6CA4C395}">
      <dgm:prSet/>
      <dgm:spPr/>
      <dgm:t>
        <a:bodyPr/>
        <a:lstStyle/>
        <a:p>
          <a:endParaRPr lang="en-IN"/>
        </a:p>
      </dgm:t>
    </dgm:pt>
    <dgm:pt modelId="{251CB28A-F9C3-40C6-A19C-46B4EEF30FA8}" type="sibTrans" cxnId="{21D33A34-4FBD-46FF-A180-6E5F6CA4C395}">
      <dgm:prSet/>
      <dgm:spPr/>
      <dgm:t>
        <a:bodyPr/>
        <a:lstStyle/>
        <a:p>
          <a:endParaRPr lang="en-IN"/>
        </a:p>
      </dgm:t>
    </dgm:pt>
    <dgm:pt modelId="{C12F1424-FEE8-4B23-82D1-DEF0ACEB13B5}">
      <dgm:prSet custT="1"/>
      <dgm:spPr/>
      <dgm:t>
        <a:bodyPr/>
        <a:lstStyle/>
        <a:p>
          <a:r>
            <a:rPr lang="en-US" sz="1000" b="1" i="0" dirty="0">
              <a:solidFill>
                <a:schemeClr val="bg1"/>
              </a:solidFill>
              <a:latin typeface="Livvic" panose="020B0604020202020204" charset="0"/>
            </a:rPr>
            <a:t>Beverages</a:t>
          </a:r>
        </a:p>
        <a:p>
          <a:r>
            <a:rPr lang="en-US" sz="900" b="0" i="0" dirty="0">
              <a:solidFill>
                <a:schemeClr val="bg1"/>
              </a:solidFill>
              <a:latin typeface="Livvic" panose="020B0604020202020204" charset="0"/>
            </a:rPr>
            <a:t>Beverages back-to-back invested heavily in the particular district of </a:t>
          </a:r>
          <a:r>
            <a:rPr lang="en-US" sz="900" b="1" i="0" dirty="0">
              <a:solidFill>
                <a:schemeClr val="bg1"/>
              </a:solidFill>
              <a:latin typeface="Livvic" panose="020B0604020202020204" charset="0"/>
            </a:rPr>
            <a:t>Narayanpet</a:t>
          </a:r>
          <a:r>
            <a:rPr lang="en-US" sz="900" b="0" i="0" dirty="0">
              <a:solidFill>
                <a:schemeClr val="bg1"/>
              </a:solidFill>
              <a:latin typeface="Livvic" panose="020B0604020202020204" charset="0"/>
            </a:rPr>
            <a:t> .They seem to follow a seasonal pattern of substantial investments in both the third and fourth quarters</a:t>
          </a:r>
        </a:p>
      </dgm:t>
    </dgm:pt>
    <dgm:pt modelId="{112886E0-0591-4E5F-8834-B111CE93646F}" type="parTrans" cxnId="{67BD403F-DFA6-4567-8F38-E24FFDE120A1}">
      <dgm:prSet/>
      <dgm:spPr/>
      <dgm:t>
        <a:bodyPr/>
        <a:lstStyle/>
        <a:p>
          <a:endParaRPr lang="en-IN"/>
        </a:p>
      </dgm:t>
    </dgm:pt>
    <dgm:pt modelId="{D5704E8E-657B-4FE9-AD06-38227CE8BD69}" type="sibTrans" cxnId="{67BD403F-DFA6-4567-8F38-E24FFDE120A1}">
      <dgm:prSet/>
      <dgm:spPr/>
      <dgm:t>
        <a:bodyPr/>
        <a:lstStyle/>
        <a:p>
          <a:endParaRPr lang="en-IN"/>
        </a:p>
      </dgm:t>
    </dgm:pt>
    <dgm:pt modelId="{0D56949B-5B85-44D4-9118-2EE1B451D492}">
      <dgm:prSet custT="1"/>
      <dgm:spPr/>
      <dgm:t>
        <a:bodyPr/>
        <a:lstStyle/>
        <a:p>
          <a:r>
            <a:rPr lang="en-US" sz="1000" b="1" i="0" dirty="0">
              <a:solidFill>
                <a:schemeClr val="bg1"/>
              </a:solidFill>
              <a:latin typeface="Livvic" panose="020B0604020202020204" charset="0"/>
            </a:rPr>
            <a:t>Electric and Electronic</a:t>
          </a:r>
        </a:p>
        <a:p>
          <a:r>
            <a:rPr lang="en-US" sz="1000" b="1" i="0" dirty="0">
              <a:solidFill>
                <a:schemeClr val="bg1"/>
              </a:solidFill>
              <a:latin typeface="Livvic" panose="020B0604020202020204" charset="0"/>
            </a:rPr>
            <a:t>  </a:t>
          </a:r>
          <a:r>
            <a:rPr lang="en-US" sz="1000" b="0" i="0" dirty="0">
              <a:solidFill>
                <a:schemeClr val="bg1"/>
              </a:solidFill>
              <a:latin typeface="Livvic" panose="020B0604020202020204" charset="0"/>
            </a:rPr>
            <a:t>Invested during the second and fourth quarters, displaying a seasonal pattern of alternating investments from one quarter to the other.</a:t>
          </a: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r>
            <a:rPr lang="en-US" sz="1000" b="0" i="0" dirty="0">
              <a:solidFill>
                <a:schemeClr val="bg1"/>
              </a:solidFill>
              <a:latin typeface="Livvic" panose="020B0604020202020204" charset="0"/>
            </a:rPr>
            <a:t>.</a:t>
          </a:r>
          <a:endParaRPr lang="en-IN" sz="1000" dirty="0">
            <a:solidFill>
              <a:schemeClr val="bg1"/>
            </a:solidFill>
            <a:latin typeface="Livvic" panose="020B0604020202020204" charset="0"/>
          </a:endParaRPr>
        </a:p>
      </dgm:t>
    </dgm:pt>
    <dgm:pt modelId="{61208721-D38A-48DC-ABAB-B0CC108D1789}" type="parTrans" cxnId="{009B906B-A5B1-4D6D-9EB3-D3448A54B704}">
      <dgm:prSet/>
      <dgm:spPr/>
      <dgm:t>
        <a:bodyPr/>
        <a:lstStyle/>
        <a:p>
          <a:endParaRPr lang="en-IN"/>
        </a:p>
      </dgm:t>
    </dgm:pt>
    <dgm:pt modelId="{29B1FD3E-81FC-4A7C-BD30-D791E7218C4C}" type="sibTrans" cxnId="{009B906B-A5B1-4D6D-9EB3-D3448A54B704}">
      <dgm:prSet/>
      <dgm:spPr/>
      <dgm:t>
        <a:bodyPr/>
        <a:lstStyle/>
        <a:p>
          <a:endParaRPr lang="en-IN"/>
        </a:p>
      </dgm:t>
    </dgm:pt>
    <dgm:pt modelId="{3D43507F-1CA4-4165-A647-691B77AF399E}">
      <dgm:prSet custT="1"/>
      <dgm:spPr/>
      <dgm:t>
        <a:bodyPr/>
        <a:lstStyle/>
        <a:p>
          <a:r>
            <a:rPr lang="en-US" sz="1000" b="1" i="0" dirty="0">
              <a:solidFill>
                <a:schemeClr val="bg1"/>
              </a:solidFill>
              <a:latin typeface="Livvic" panose="020B0604020202020204" charset="0"/>
            </a:rPr>
            <a:t>Engineering Sector</a:t>
          </a:r>
          <a:r>
            <a:rPr lang="en-US" sz="1000" b="0" i="0" dirty="0">
              <a:solidFill>
                <a:schemeClr val="bg1"/>
              </a:solidFill>
              <a:latin typeface="Livvic" panose="020B0604020202020204" charset="0"/>
            </a:rPr>
            <a:t>:</a:t>
          </a:r>
        </a:p>
        <a:p>
          <a:r>
            <a:rPr lang="en-US" sz="900" b="0" i="0" dirty="0">
              <a:solidFill>
                <a:schemeClr val="bg1"/>
              </a:solidFill>
              <a:latin typeface="Livvic" panose="020B0604020202020204" charset="0"/>
            </a:rPr>
            <a:t>Investments in the engineering sector notably increase in February 2021, an investment of 6,373 million was allocated to Rangareddy for infrastructure and development.</a:t>
          </a: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IN" sz="1000" dirty="0">
            <a:solidFill>
              <a:schemeClr val="bg1"/>
            </a:solidFill>
            <a:latin typeface="Livvic" panose="020B0604020202020204" charset="0"/>
          </a:endParaRPr>
        </a:p>
      </dgm:t>
    </dgm:pt>
    <dgm:pt modelId="{520045E2-DAC8-4E3B-B0C5-5B5C2E4AF94A}" type="parTrans" cxnId="{6131B278-727D-46DB-9978-3A18F0B70053}">
      <dgm:prSet/>
      <dgm:spPr/>
      <dgm:t>
        <a:bodyPr/>
        <a:lstStyle/>
        <a:p>
          <a:endParaRPr lang="en-IN"/>
        </a:p>
      </dgm:t>
    </dgm:pt>
    <dgm:pt modelId="{C9455C75-B9AD-41CA-B95B-F62B8467E2E2}" type="sibTrans" cxnId="{6131B278-727D-46DB-9978-3A18F0B70053}">
      <dgm:prSet/>
      <dgm:spPr/>
      <dgm:t>
        <a:bodyPr/>
        <a:lstStyle/>
        <a:p>
          <a:endParaRPr lang="en-IN"/>
        </a:p>
      </dgm:t>
    </dgm:pt>
    <dgm:pt modelId="{ECAAD9C0-4D03-421F-B9AE-074EAFD248B8}">
      <dgm:prSet custT="1"/>
      <dgm:spPr/>
      <dgm:t>
        <a:bodyPr/>
        <a:lstStyle/>
        <a:p>
          <a:r>
            <a:rPr lang="en-US" sz="1000" b="1" i="0" dirty="0">
              <a:solidFill>
                <a:schemeClr val="bg1"/>
              </a:solidFill>
              <a:latin typeface="Livvic" panose="020B0604020202020204" charset="0"/>
            </a:rPr>
            <a:t>Pharmaceuticals and Chemicals</a:t>
          </a:r>
          <a:r>
            <a:rPr lang="en-US" sz="1000" b="0" i="0" dirty="0">
              <a:solidFill>
                <a:schemeClr val="bg1"/>
              </a:solidFill>
              <a:latin typeface="Livvic" panose="020B0604020202020204" charset="0"/>
            </a:rPr>
            <a:t>:</a:t>
          </a:r>
        </a:p>
        <a:p>
          <a:r>
            <a:rPr lang="en-US" sz="1000" b="0" i="0" dirty="0">
              <a:solidFill>
                <a:schemeClr val="bg1"/>
              </a:solidFill>
              <a:latin typeface="Livvic" panose="020B0604020202020204" charset="0"/>
            </a:rPr>
            <a:t> Pharmaceuticals and chemical industries significantly increased their investments in two districts, Medchal-Malkajgiri and Sangareddy, following the peak of the COVID-19 pandemic in June 2021.</a:t>
          </a: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r>
            <a:rPr lang="en-US" sz="1000" b="0" i="0" dirty="0">
              <a:solidFill>
                <a:schemeClr val="bg1"/>
              </a:solidFill>
              <a:latin typeface="Livvic" panose="020B0604020202020204" charset="0"/>
            </a:rPr>
            <a:t> .</a:t>
          </a:r>
          <a:endParaRPr lang="en-IN" sz="1000" dirty="0">
            <a:solidFill>
              <a:schemeClr val="bg1"/>
            </a:solidFill>
            <a:latin typeface="Livvic" panose="020B0604020202020204" charset="0"/>
          </a:endParaRPr>
        </a:p>
      </dgm:t>
    </dgm:pt>
    <dgm:pt modelId="{067C4EAA-3CF8-45F9-9611-29AEFE4A1077}" type="parTrans" cxnId="{E54F3FBC-9B7B-4D15-842E-2A1BF0906D8B}">
      <dgm:prSet/>
      <dgm:spPr/>
      <dgm:t>
        <a:bodyPr/>
        <a:lstStyle/>
        <a:p>
          <a:endParaRPr lang="en-IN"/>
        </a:p>
      </dgm:t>
    </dgm:pt>
    <dgm:pt modelId="{5466C5EE-68E3-4EE8-B4F9-25337A4EE166}" type="sibTrans" cxnId="{E54F3FBC-9B7B-4D15-842E-2A1BF0906D8B}">
      <dgm:prSet/>
      <dgm:spPr/>
      <dgm:t>
        <a:bodyPr/>
        <a:lstStyle/>
        <a:p>
          <a:endParaRPr lang="en-IN"/>
        </a:p>
      </dgm:t>
    </dgm:pt>
    <dgm:pt modelId="{832B934E-C5B2-49F5-BDE5-161A792FB166}">
      <dgm:prSet custT="1"/>
      <dgm:spPr/>
      <dgm:t>
        <a:bodyPr/>
        <a:lstStyle/>
        <a:p>
          <a:r>
            <a:rPr lang="en-US" sz="1000" b="1" i="0" dirty="0">
              <a:solidFill>
                <a:schemeClr val="bg1"/>
              </a:solidFill>
              <a:latin typeface="Livvic" panose="020B0604020202020204" charset="0"/>
            </a:rPr>
            <a:t>Real Estate, Industrial Parks, and IT Buildings</a:t>
          </a:r>
          <a:r>
            <a:rPr lang="en-US" sz="1000" b="0" i="0" dirty="0">
              <a:solidFill>
                <a:schemeClr val="bg1"/>
              </a:solidFill>
              <a:latin typeface="Livvic" panose="020B0604020202020204" charset="0"/>
            </a:rPr>
            <a:t>: </a:t>
          </a:r>
        </a:p>
        <a:p>
          <a:r>
            <a:rPr lang="en-US" sz="1000" b="0" i="0" dirty="0">
              <a:solidFill>
                <a:schemeClr val="bg1"/>
              </a:solidFill>
              <a:latin typeface="Livvic" panose="020B0604020202020204" charset="0"/>
            </a:rPr>
            <a:t>This sector experienced substantial investments in February 2020, amounting to 177,934 M in Rangareddy district, indicating a potential pattern related to fiscal year-end planning.</a:t>
          </a: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US" sz="1000" b="0" i="0" dirty="0">
            <a:solidFill>
              <a:schemeClr val="bg1"/>
            </a:solidFill>
            <a:latin typeface="Livvic" panose="020B0604020202020204" charset="0"/>
          </a:endParaRPr>
        </a:p>
        <a:p>
          <a:endParaRPr lang="en-IN" sz="1000" dirty="0">
            <a:solidFill>
              <a:schemeClr val="bg1"/>
            </a:solidFill>
            <a:latin typeface="Livvic" panose="020B0604020202020204" charset="0"/>
          </a:endParaRPr>
        </a:p>
      </dgm:t>
    </dgm:pt>
    <dgm:pt modelId="{EFE9CD0A-EC63-43B0-9029-671B2F9BF0ED}" type="parTrans" cxnId="{5C1EA1EB-C111-4F05-B426-90D56DF24FEB}">
      <dgm:prSet/>
      <dgm:spPr/>
      <dgm:t>
        <a:bodyPr/>
        <a:lstStyle/>
        <a:p>
          <a:endParaRPr lang="en-IN"/>
        </a:p>
      </dgm:t>
    </dgm:pt>
    <dgm:pt modelId="{5A6CCB36-0525-4C35-98C1-C83E22E9B126}" type="sibTrans" cxnId="{5C1EA1EB-C111-4F05-B426-90D56DF24FEB}">
      <dgm:prSet/>
      <dgm:spPr/>
      <dgm:t>
        <a:bodyPr/>
        <a:lstStyle/>
        <a:p>
          <a:endParaRPr lang="en-IN"/>
        </a:p>
      </dgm:t>
    </dgm:pt>
    <dgm:pt modelId="{316D1609-5AF4-460D-BC66-884E50FA66CF}">
      <dgm:prSet custT="1"/>
      <dgm:spPr/>
      <dgm:t>
        <a:bodyPr/>
        <a:lstStyle/>
        <a:p>
          <a:r>
            <a:rPr lang="en-US" sz="1000" b="1" i="0" dirty="0">
              <a:solidFill>
                <a:schemeClr val="bg1"/>
              </a:solidFill>
              <a:latin typeface="Livvic" panose="020B0604020202020204" charset="0"/>
            </a:rPr>
            <a:t>Textiles</a:t>
          </a:r>
        </a:p>
        <a:p>
          <a:r>
            <a:rPr lang="en-US" sz="1000" b="0" i="0" dirty="0">
              <a:solidFill>
                <a:schemeClr val="bg1"/>
              </a:solidFill>
              <a:latin typeface="Livvic" panose="020B0604020202020204" charset="0"/>
            </a:rPr>
            <a:t>Investments in this sector are highest in September, reaching 11,918 M.</a:t>
          </a:r>
          <a:endParaRPr lang="en-IN" sz="1000" dirty="0">
            <a:solidFill>
              <a:schemeClr val="bg1"/>
            </a:solidFill>
          </a:endParaRPr>
        </a:p>
      </dgm:t>
    </dgm:pt>
    <dgm:pt modelId="{D008F259-1B65-48E8-8311-19E5EB55D219}" type="parTrans" cxnId="{12A4A79C-96F2-4050-9402-054A6FE411FB}">
      <dgm:prSet/>
      <dgm:spPr/>
      <dgm:t>
        <a:bodyPr/>
        <a:lstStyle/>
        <a:p>
          <a:endParaRPr lang="en-IN"/>
        </a:p>
      </dgm:t>
    </dgm:pt>
    <dgm:pt modelId="{9334E7C8-8B4F-4D57-9A74-0BDD09AF66F5}" type="sibTrans" cxnId="{12A4A79C-96F2-4050-9402-054A6FE411FB}">
      <dgm:prSet/>
      <dgm:spPr/>
      <dgm:t>
        <a:bodyPr/>
        <a:lstStyle/>
        <a:p>
          <a:endParaRPr lang="en-IN"/>
        </a:p>
      </dgm:t>
    </dgm:pt>
    <dgm:pt modelId="{E9FB5CE8-464A-420A-8BDE-A65E6CE6B12B}" type="pres">
      <dgm:prSet presAssocID="{1267BD8E-3D4D-400F-A058-43FCE359AF70}" presName="Name0" presStyleCnt="0">
        <dgm:presLayoutVars>
          <dgm:dir/>
          <dgm:resizeHandles val="exact"/>
        </dgm:presLayoutVars>
      </dgm:prSet>
      <dgm:spPr/>
    </dgm:pt>
    <dgm:pt modelId="{4620833E-1F06-4C0B-AE9E-A258A4C6FABE}" type="pres">
      <dgm:prSet presAssocID="{290E570C-DDE8-4535-9A0D-96284A97DC49}" presName="compNode" presStyleCnt="0"/>
      <dgm:spPr/>
    </dgm:pt>
    <dgm:pt modelId="{A48249FE-E3F7-410E-8CC9-ED4249C00FD5}" type="pres">
      <dgm:prSet presAssocID="{290E570C-DDE8-4535-9A0D-96284A97DC49}" presName="pictRect" presStyleLbl="node1" presStyleIdx="0" presStyleCnt="8" custScaleY="65607" custLinFactNeighborY="-1479"/>
      <dgm:spPr>
        <a:blipFill dpi="0" rotWithShape="1">
          <a:blip xmlns:r="http://schemas.openxmlformats.org/officeDocument/2006/relationships" r:embed="rId1"/>
          <a:srcRect/>
          <a:stretch>
            <a:fillRect t="-14000" b="1000"/>
          </a:stretch>
        </a:blipFill>
      </dgm:spPr>
    </dgm:pt>
    <dgm:pt modelId="{C50EFBC9-E9A8-4044-8DF7-2EE628A86DB2}" type="pres">
      <dgm:prSet presAssocID="{290E570C-DDE8-4535-9A0D-96284A97DC49}" presName="textRect" presStyleLbl="revTx" presStyleIdx="0" presStyleCnt="8" custScaleY="167477">
        <dgm:presLayoutVars>
          <dgm:bulletEnabled val="1"/>
        </dgm:presLayoutVars>
      </dgm:prSet>
      <dgm:spPr/>
    </dgm:pt>
    <dgm:pt modelId="{F34C325F-3860-4318-BD2E-B49B9D5C31EA}" type="pres">
      <dgm:prSet presAssocID="{B9CB2DB1-E5B6-4BB6-9DF1-B68711110E4E}" presName="sibTrans" presStyleLbl="sibTrans2D1" presStyleIdx="0" presStyleCnt="0"/>
      <dgm:spPr/>
    </dgm:pt>
    <dgm:pt modelId="{F574EB63-64E1-4798-A090-7F2B420A957A}" type="pres">
      <dgm:prSet presAssocID="{C12F1424-FEE8-4B23-82D1-DEF0ACEB13B5}" presName="compNode" presStyleCnt="0"/>
      <dgm:spPr/>
    </dgm:pt>
    <dgm:pt modelId="{D75C19FF-9B5E-4DC1-8F7F-F902C4243AF4}" type="pres">
      <dgm:prSet presAssocID="{C12F1424-FEE8-4B23-82D1-DEF0ACEB13B5}" presName="pictRect" presStyleLbl="node1" presStyleIdx="1" presStyleCnt="8" custScaleY="59150" custLinFactNeighborX="-1358" custLinFactNeighborY="-12141"/>
      <dgm:spPr>
        <a:blipFill dpi="0" rotWithShape="1">
          <a:blip xmlns:r="http://schemas.openxmlformats.org/officeDocument/2006/relationships" r:embed="rId2"/>
          <a:srcRect/>
          <a:stretch>
            <a:fillRect/>
          </a:stretch>
        </a:blipFill>
      </dgm:spPr>
    </dgm:pt>
    <dgm:pt modelId="{8A6DF68C-92D0-42DC-A130-1825077AEE59}" type="pres">
      <dgm:prSet presAssocID="{C12F1424-FEE8-4B23-82D1-DEF0ACEB13B5}" presName="textRect" presStyleLbl="revTx" presStyleIdx="1" presStyleCnt="8" custLinFactNeighborX="-544" custLinFactNeighborY="-48405">
        <dgm:presLayoutVars>
          <dgm:bulletEnabled val="1"/>
        </dgm:presLayoutVars>
      </dgm:prSet>
      <dgm:spPr/>
    </dgm:pt>
    <dgm:pt modelId="{26AD7259-CE4F-45C8-87C0-C984F3067A4A}" type="pres">
      <dgm:prSet presAssocID="{D5704E8E-657B-4FE9-AD06-38227CE8BD69}" presName="sibTrans" presStyleLbl="sibTrans2D1" presStyleIdx="0" presStyleCnt="0"/>
      <dgm:spPr/>
    </dgm:pt>
    <dgm:pt modelId="{900F5786-9299-4CBE-AEB2-BDCDCD82666C}" type="pres">
      <dgm:prSet presAssocID="{0D56949B-5B85-44D4-9118-2EE1B451D492}" presName="compNode" presStyleCnt="0"/>
      <dgm:spPr/>
    </dgm:pt>
    <dgm:pt modelId="{B69BD7E1-7B86-43CA-A965-718768E1AFF2}" type="pres">
      <dgm:prSet presAssocID="{0D56949B-5B85-44D4-9118-2EE1B451D492}" presName="pictRect" presStyleLbl="node1" presStyleIdx="2" presStyleCnt="8" custScaleY="59150" custLinFactNeighborY="-12141"/>
      <dgm:spPr>
        <a:blipFill dpi="0" rotWithShape="1">
          <a:blip xmlns:r="http://schemas.openxmlformats.org/officeDocument/2006/relationships" r:embed="rId3"/>
          <a:srcRect/>
          <a:stretch>
            <a:fillRect/>
          </a:stretch>
        </a:blipFill>
      </dgm:spPr>
    </dgm:pt>
    <dgm:pt modelId="{1EAD2C65-199C-478A-8F8D-65020DE93847}" type="pres">
      <dgm:prSet presAssocID="{0D56949B-5B85-44D4-9118-2EE1B451D492}" presName="textRect" presStyleLbl="revTx" presStyleIdx="2" presStyleCnt="8" custLinFactNeighborY="-46944">
        <dgm:presLayoutVars>
          <dgm:bulletEnabled val="1"/>
        </dgm:presLayoutVars>
      </dgm:prSet>
      <dgm:spPr/>
    </dgm:pt>
    <dgm:pt modelId="{BD9A6C58-FD3E-411D-BE41-743F880AB485}" type="pres">
      <dgm:prSet presAssocID="{29B1FD3E-81FC-4A7C-BD30-D791E7218C4C}" presName="sibTrans" presStyleLbl="sibTrans2D1" presStyleIdx="0" presStyleCnt="0"/>
      <dgm:spPr/>
    </dgm:pt>
    <dgm:pt modelId="{AE08FA27-C79A-421F-B181-41A158932316}" type="pres">
      <dgm:prSet presAssocID="{3D43507F-1CA4-4165-A647-691B77AF399E}" presName="compNode" presStyleCnt="0"/>
      <dgm:spPr/>
    </dgm:pt>
    <dgm:pt modelId="{767339FE-D3DD-4190-AB31-D8AF38986A29}" type="pres">
      <dgm:prSet presAssocID="{3D43507F-1CA4-4165-A647-691B77AF399E}" presName="pictRect" presStyleLbl="node1" presStyleIdx="3" presStyleCnt="8" custScaleY="59150" custLinFactNeighborX="-809" custLinFactNeighborY="-12141"/>
      <dgm:spPr>
        <a:blipFill dpi="0" rotWithShape="1">
          <a:blip xmlns:r="http://schemas.openxmlformats.org/officeDocument/2006/relationships" r:embed="rId4"/>
          <a:srcRect/>
          <a:stretch>
            <a:fillRect/>
          </a:stretch>
        </a:blipFill>
      </dgm:spPr>
    </dgm:pt>
    <dgm:pt modelId="{1CD90605-D9D4-4FB8-A337-86518E43FA53}" type="pres">
      <dgm:prSet presAssocID="{3D43507F-1CA4-4165-A647-691B77AF399E}" presName="textRect" presStyleLbl="revTx" presStyleIdx="3" presStyleCnt="8" custLinFactNeighborY="-47372">
        <dgm:presLayoutVars>
          <dgm:bulletEnabled val="1"/>
        </dgm:presLayoutVars>
      </dgm:prSet>
      <dgm:spPr/>
    </dgm:pt>
    <dgm:pt modelId="{F93823F8-289D-49B8-8CE7-CE0C464FABD9}" type="pres">
      <dgm:prSet presAssocID="{C9455C75-B9AD-41CA-B95B-F62B8467E2E2}" presName="sibTrans" presStyleLbl="sibTrans2D1" presStyleIdx="0" presStyleCnt="0"/>
      <dgm:spPr/>
    </dgm:pt>
    <dgm:pt modelId="{0FE1242D-D581-44F2-B94F-D8E87EE59D63}" type="pres">
      <dgm:prSet presAssocID="{ECAAD9C0-4D03-421F-B9AE-074EAFD248B8}" presName="compNode" presStyleCnt="0"/>
      <dgm:spPr/>
    </dgm:pt>
    <dgm:pt modelId="{1A48519A-B045-487F-8808-29DB6FD5DF81}" type="pres">
      <dgm:prSet presAssocID="{ECAAD9C0-4D03-421F-B9AE-074EAFD248B8}" presName="pictRect" presStyleLbl="node1" presStyleIdx="4" presStyleCnt="8" custScaleY="59150"/>
      <dgm:spPr>
        <a:blipFill dpi="0" rotWithShape="1">
          <a:blip xmlns:r="http://schemas.openxmlformats.org/officeDocument/2006/relationships" r:embed="rId5"/>
          <a:srcRect/>
          <a:stretch>
            <a:fillRect/>
          </a:stretch>
        </a:blipFill>
      </dgm:spPr>
    </dgm:pt>
    <dgm:pt modelId="{97242567-70C1-42A9-A359-1CD65CA70C84}" type="pres">
      <dgm:prSet presAssocID="{ECAAD9C0-4D03-421F-B9AE-074EAFD248B8}" presName="textRect" presStyleLbl="revTx" presStyleIdx="4" presStyleCnt="8" custLinFactNeighborY="-29340">
        <dgm:presLayoutVars>
          <dgm:bulletEnabled val="1"/>
        </dgm:presLayoutVars>
      </dgm:prSet>
      <dgm:spPr/>
    </dgm:pt>
    <dgm:pt modelId="{FF9CEE88-20E6-4DF4-A89F-30BAEC8C8672}" type="pres">
      <dgm:prSet presAssocID="{5466C5EE-68E3-4EE8-B4F9-25337A4EE166}" presName="sibTrans" presStyleLbl="sibTrans2D1" presStyleIdx="0" presStyleCnt="0"/>
      <dgm:spPr/>
    </dgm:pt>
    <dgm:pt modelId="{48D1F162-0C35-40AE-BF0E-DB2B70345DC7}" type="pres">
      <dgm:prSet presAssocID="{832B934E-C5B2-49F5-BDE5-161A792FB166}" presName="compNode" presStyleCnt="0"/>
      <dgm:spPr/>
    </dgm:pt>
    <dgm:pt modelId="{7D6FF66B-9633-4D8F-97E8-39B4727FD4CA}" type="pres">
      <dgm:prSet presAssocID="{832B934E-C5B2-49F5-BDE5-161A792FB166}" presName="pictRect" presStyleLbl="node1" presStyleIdx="5" presStyleCnt="8" custScaleY="59150"/>
      <dgm:spPr>
        <a:blipFill dpi="0" rotWithShape="1">
          <a:blip xmlns:r="http://schemas.openxmlformats.org/officeDocument/2006/relationships" r:embed="rId6"/>
          <a:srcRect/>
          <a:stretch>
            <a:fillRect/>
          </a:stretch>
        </a:blipFill>
      </dgm:spPr>
    </dgm:pt>
    <dgm:pt modelId="{567A835A-AE02-4190-8EC7-BA133E3AF89F}" type="pres">
      <dgm:prSet presAssocID="{832B934E-C5B2-49F5-BDE5-161A792FB166}" presName="textRect" presStyleLbl="revTx" presStyleIdx="5" presStyleCnt="8" custLinFactNeighborY="-29340">
        <dgm:presLayoutVars>
          <dgm:bulletEnabled val="1"/>
        </dgm:presLayoutVars>
      </dgm:prSet>
      <dgm:spPr/>
    </dgm:pt>
    <dgm:pt modelId="{786B03E6-3F30-423D-B02B-DB2B0BDCE9A7}" type="pres">
      <dgm:prSet presAssocID="{5A6CCB36-0525-4C35-98C1-C83E22E9B126}" presName="sibTrans" presStyleLbl="sibTrans2D1" presStyleIdx="0" presStyleCnt="0"/>
      <dgm:spPr/>
    </dgm:pt>
    <dgm:pt modelId="{D7806CD8-F70C-482D-988E-14059217570D}" type="pres">
      <dgm:prSet presAssocID="{316D1609-5AF4-460D-BC66-884E50FA66CF}" presName="compNode" presStyleCnt="0"/>
      <dgm:spPr/>
    </dgm:pt>
    <dgm:pt modelId="{77125142-1293-4D67-961A-3552B6CA86C5}" type="pres">
      <dgm:prSet presAssocID="{316D1609-5AF4-460D-BC66-884E50FA66CF}" presName="pictRect" presStyleLbl="node1" presStyleIdx="6" presStyleCnt="8" custScaleY="59150" custLinFactNeighborY="318"/>
      <dgm:spPr>
        <a:blipFill dpi="0" rotWithShape="1">
          <a:blip xmlns:r="http://schemas.openxmlformats.org/officeDocument/2006/relationships" r:embed="rId7"/>
          <a:srcRect/>
          <a:stretch>
            <a:fillRect/>
          </a:stretch>
        </a:blipFill>
      </dgm:spPr>
    </dgm:pt>
    <dgm:pt modelId="{200A0C8E-318E-4DBE-B11B-E37C9AB6D98D}" type="pres">
      <dgm:prSet presAssocID="{316D1609-5AF4-460D-BC66-884E50FA66CF}" presName="textRect" presStyleLbl="revTx" presStyleIdx="6" presStyleCnt="8" custLinFactNeighborY="-29104">
        <dgm:presLayoutVars>
          <dgm:bulletEnabled val="1"/>
        </dgm:presLayoutVars>
      </dgm:prSet>
      <dgm:spPr/>
    </dgm:pt>
    <dgm:pt modelId="{62CA313F-FF4F-4A3D-BD83-8FF33A377D3D}" type="pres">
      <dgm:prSet presAssocID="{9334E7C8-8B4F-4D57-9A74-0BDD09AF66F5}" presName="sibTrans" presStyleLbl="sibTrans2D1" presStyleIdx="0" presStyleCnt="0"/>
      <dgm:spPr/>
    </dgm:pt>
    <dgm:pt modelId="{8E360AE3-5040-4C50-BD22-302A01571F68}" type="pres">
      <dgm:prSet presAssocID="{AE7D8D69-4524-4660-83F0-46F93C7860A3}" presName="compNode" presStyleCnt="0"/>
      <dgm:spPr/>
    </dgm:pt>
    <dgm:pt modelId="{64004B16-4FAA-4F69-8852-1A77CF2C51CF}" type="pres">
      <dgm:prSet presAssocID="{AE7D8D69-4524-4660-83F0-46F93C7860A3}" presName="pictRect" presStyleLbl="node1" presStyleIdx="7" presStyleCnt="8" custScaleY="59150" custLinFactNeighborX="-3809" custLinFactNeighborY="318"/>
      <dgm:spPr>
        <a:blipFill dpi="0" rotWithShape="1">
          <a:blip xmlns:r="http://schemas.openxmlformats.org/officeDocument/2006/relationships" r:embed="rId8"/>
          <a:srcRect/>
          <a:stretch>
            <a:fillRect/>
          </a:stretch>
        </a:blipFill>
      </dgm:spPr>
    </dgm:pt>
    <dgm:pt modelId="{83AEAAAC-47D8-4DA2-B6C4-730D6E7FF4D0}" type="pres">
      <dgm:prSet presAssocID="{AE7D8D69-4524-4660-83F0-46F93C7860A3}" presName="textRect" presStyleLbl="revTx" presStyleIdx="7" presStyleCnt="8" custLinFactNeighborX="-5442" custLinFactNeighborY="-29104">
        <dgm:presLayoutVars>
          <dgm:bulletEnabled val="1"/>
        </dgm:presLayoutVars>
      </dgm:prSet>
      <dgm:spPr/>
    </dgm:pt>
  </dgm:ptLst>
  <dgm:cxnLst>
    <dgm:cxn modelId="{1CD11E03-8CCA-489F-AA93-56C381703CFE}" type="presOf" srcId="{C9455C75-B9AD-41CA-B95B-F62B8467E2E2}" destId="{F93823F8-289D-49B8-8CE7-CE0C464FABD9}" srcOrd="0" destOrd="0" presId="urn:microsoft.com/office/officeart/2005/8/layout/pList1"/>
    <dgm:cxn modelId="{876F9E05-80A2-4EE0-857B-F1DD68CB8B8E}" type="presOf" srcId="{5A6CCB36-0525-4C35-98C1-C83E22E9B126}" destId="{786B03E6-3F30-423D-B02B-DB2B0BDCE9A7}" srcOrd="0" destOrd="0" presId="urn:microsoft.com/office/officeart/2005/8/layout/pList1"/>
    <dgm:cxn modelId="{92681519-18CE-4B06-AC5F-84575E12E166}" type="presOf" srcId="{9334E7C8-8B4F-4D57-9A74-0BDD09AF66F5}" destId="{62CA313F-FF4F-4A3D-BD83-8FF33A377D3D}" srcOrd="0" destOrd="0" presId="urn:microsoft.com/office/officeart/2005/8/layout/pList1"/>
    <dgm:cxn modelId="{C1C4DF1D-664D-4806-B3AD-DA7719F098F1}" type="presOf" srcId="{C12F1424-FEE8-4B23-82D1-DEF0ACEB13B5}" destId="{8A6DF68C-92D0-42DC-A130-1825077AEE59}" srcOrd="0" destOrd="0" presId="urn:microsoft.com/office/officeart/2005/8/layout/pList1"/>
    <dgm:cxn modelId="{DC7E0D27-1FAD-4BE6-801C-C8AD705B65D2}" type="presOf" srcId="{0D56949B-5B85-44D4-9118-2EE1B451D492}" destId="{1EAD2C65-199C-478A-8F8D-65020DE93847}" srcOrd="0" destOrd="0" presId="urn:microsoft.com/office/officeart/2005/8/layout/pList1"/>
    <dgm:cxn modelId="{3C824B2D-B56B-4883-8A69-DF1DC832B74C}" type="presOf" srcId="{3D43507F-1CA4-4165-A647-691B77AF399E}" destId="{1CD90605-D9D4-4FB8-A337-86518E43FA53}" srcOrd="0" destOrd="0" presId="urn:microsoft.com/office/officeart/2005/8/layout/pList1"/>
    <dgm:cxn modelId="{21D33A34-4FBD-46FF-A180-6E5F6CA4C395}" srcId="{1267BD8E-3D4D-400F-A058-43FCE359AF70}" destId="{AE7D8D69-4524-4660-83F0-46F93C7860A3}" srcOrd="7" destOrd="0" parTransId="{DC8BF0B0-5C6A-42FB-9447-32B425A8A754}" sibTransId="{251CB28A-F9C3-40C6-A19C-46B4EEF30FA8}"/>
    <dgm:cxn modelId="{AAE1D536-E9CE-4667-8381-E1459467550A}" type="presOf" srcId="{29B1FD3E-81FC-4A7C-BD30-D791E7218C4C}" destId="{BD9A6C58-FD3E-411D-BE41-743F880AB485}" srcOrd="0" destOrd="0" presId="urn:microsoft.com/office/officeart/2005/8/layout/pList1"/>
    <dgm:cxn modelId="{67BD403F-DFA6-4567-8F38-E24FFDE120A1}" srcId="{1267BD8E-3D4D-400F-A058-43FCE359AF70}" destId="{C12F1424-FEE8-4B23-82D1-DEF0ACEB13B5}" srcOrd="1" destOrd="0" parTransId="{112886E0-0591-4E5F-8834-B111CE93646F}" sibTransId="{D5704E8E-657B-4FE9-AD06-38227CE8BD69}"/>
    <dgm:cxn modelId="{009B906B-A5B1-4D6D-9EB3-D3448A54B704}" srcId="{1267BD8E-3D4D-400F-A058-43FCE359AF70}" destId="{0D56949B-5B85-44D4-9118-2EE1B451D492}" srcOrd="2" destOrd="0" parTransId="{61208721-D38A-48DC-ABAB-B0CC108D1789}" sibTransId="{29B1FD3E-81FC-4A7C-BD30-D791E7218C4C}"/>
    <dgm:cxn modelId="{FD807173-0B5D-49E8-993C-BF4A55026AA9}" type="presOf" srcId="{ECAAD9C0-4D03-421F-B9AE-074EAFD248B8}" destId="{97242567-70C1-42A9-A359-1CD65CA70C84}" srcOrd="0" destOrd="0" presId="urn:microsoft.com/office/officeart/2005/8/layout/pList1"/>
    <dgm:cxn modelId="{6131B278-727D-46DB-9978-3A18F0B70053}" srcId="{1267BD8E-3D4D-400F-A058-43FCE359AF70}" destId="{3D43507F-1CA4-4165-A647-691B77AF399E}" srcOrd="3" destOrd="0" parTransId="{520045E2-DAC8-4E3B-B0C5-5B5C2E4AF94A}" sibTransId="{C9455C75-B9AD-41CA-B95B-F62B8467E2E2}"/>
    <dgm:cxn modelId="{638E2586-9EF4-483C-AE3C-9E015B78147C}" type="presOf" srcId="{1267BD8E-3D4D-400F-A058-43FCE359AF70}" destId="{E9FB5CE8-464A-420A-8BDE-A65E6CE6B12B}" srcOrd="0" destOrd="0" presId="urn:microsoft.com/office/officeart/2005/8/layout/pList1"/>
    <dgm:cxn modelId="{D2CDF095-A297-44E2-96BE-90A340DBFA1F}" type="presOf" srcId="{AE7D8D69-4524-4660-83F0-46F93C7860A3}" destId="{83AEAAAC-47D8-4DA2-B6C4-730D6E7FF4D0}" srcOrd="0" destOrd="0" presId="urn:microsoft.com/office/officeart/2005/8/layout/pList1"/>
    <dgm:cxn modelId="{12A4A79C-96F2-4050-9402-054A6FE411FB}" srcId="{1267BD8E-3D4D-400F-A058-43FCE359AF70}" destId="{316D1609-5AF4-460D-BC66-884E50FA66CF}" srcOrd="6" destOrd="0" parTransId="{D008F259-1B65-48E8-8311-19E5EB55D219}" sibTransId="{9334E7C8-8B4F-4D57-9A74-0BDD09AF66F5}"/>
    <dgm:cxn modelId="{E54F3FBC-9B7B-4D15-842E-2A1BF0906D8B}" srcId="{1267BD8E-3D4D-400F-A058-43FCE359AF70}" destId="{ECAAD9C0-4D03-421F-B9AE-074EAFD248B8}" srcOrd="4" destOrd="0" parTransId="{067C4EAA-3CF8-45F9-9611-29AEFE4A1077}" sibTransId="{5466C5EE-68E3-4EE8-B4F9-25337A4EE166}"/>
    <dgm:cxn modelId="{4F38FEC2-8FB1-495A-9592-A436C85F65D8}" type="presOf" srcId="{316D1609-5AF4-460D-BC66-884E50FA66CF}" destId="{200A0C8E-318E-4DBE-B11B-E37C9AB6D98D}" srcOrd="0" destOrd="0" presId="urn:microsoft.com/office/officeart/2005/8/layout/pList1"/>
    <dgm:cxn modelId="{BDFBA2C3-A466-47EF-9BA0-3FA2462A8DD5}" type="presOf" srcId="{B9CB2DB1-E5B6-4BB6-9DF1-B68711110E4E}" destId="{F34C325F-3860-4318-BD2E-B49B9D5C31EA}" srcOrd="0" destOrd="0" presId="urn:microsoft.com/office/officeart/2005/8/layout/pList1"/>
    <dgm:cxn modelId="{DF67C1C3-A6B4-409D-9890-FC6D7AAC3F48}" type="presOf" srcId="{5466C5EE-68E3-4EE8-B4F9-25337A4EE166}" destId="{FF9CEE88-20E6-4DF4-A89F-30BAEC8C8672}" srcOrd="0" destOrd="0" presId="urn:microsoft.com/office/officeart/2005/8/layout/pList1"/>
    <dgm:cxn modelId="{B8E79CC8-1C89-4621-AC1F-FAF050B878AA}" type="presOf" srcId="{290E570C-DDE8-4535-9A0D-96284A97DC49}" destId="{C50EFBC9-E9A8-4044-8DF7-2EE628A86DB2}" srcOrd="0" destOrd="0" presId="urn:microsoft.com/office/officeart/2005/8/layout/pList1"/>
    <dgm:cxn modelId="{30BED8E5-1A00-496A-82B7-B92AFB2D8663}" type="presOf" srcId="{832B934E-C5B2-49F5-BDE5-161A792FB166}" destId="{567A835A-AE02-4190-8EC7-BA133E3AF89F}" srcOrd="0" destOrd="0" presId="urn:microsoft.com/office/officeart/2005/8/layout/pList1"/>
    <dgm:cxn modelId="{5C1EA1EB-C111-4F05-B426-90D56DF24FEB}" srcId="{1267BD8E-3D4D-400F-A058-43FCE359AF70}" destId="{832B934E-C5B2-49F5-BDE5-161A792FB166}" srcOrd="5" destOrd="0" parTransId="{EFE9CD0A-EC63-43B0-9029-671B2F9BF0ED}" sibTransId="{5A6CCB36-0525-4C35-98C1-C83E22E9B126}"/>
    <dgm:cxn modelId="{997659EE-B216-497D-BCED-38F1C42F45DB}" srcId="{1267BD8E-3D4D-400F-A058-43FCE359AF70}" destId="{290E570C-DDE8-4535-9A0D-96284A97DC49}" srcOrd="0" destOrd="0" parTransId="{8B01FC64-72EC-45FC-99EB-36D868D0B854}" sibTransId="{B9CB2DB1-E5B6-4BB6-9DF1-B68711110E4E}"/>
    <dgm:cxn modelId="{F134B0EE-9A21-4472-A3A9-6014D963553F}" type="presOf" srcId="{D5704E8E-657B-4FE9-AD06-38227CE8BD69}" destId="{26AD7259-CE4F-45C8-87C0-C984F3067A4A}" srcOrd="0" destOrd="0" presId="urn:microsoft.com/office/officeart/2005/8/layout/pList1"/>
    <dgm:cxn modelId="{23EC30D5-D73F-4ECD-BCAF-FD0049CFA048}" type="presParOf" srcId="{E9FB5CE8-464A-420A-8BDE-A65E6CE6B12B}" destId="{4620833E-1F06-4C0B-AE9E-A258A4C6FABE}" srcOrd="0" destOrd="0" presId="urn:microsoft.com/office/officeart/2005/8/layout/pList1"/>
    <dgm:cxn modelId="{B2CFD115-53B2-4D8E-89A1-28DE33F2ED08}" type="presParOf" srcId="{4620833E-1F06-4C0B-AE9E-A258A4C6FABE}" destId="{A48249FE-E3F7-410E-8CC9-ED4249C00FD5}" srcOrd="0" destOrd="0" presId="urn:microsoft.com/office/officeart/2005/8/layout/pList1"/>
    <dgm:cxn modelId="{0BC5B0B3-D923-4047-AD66-2E008AE8CADD}" type="presParOf" srcId="{4620833E-1F06-4C0B-AE9E-A258A4C6FABE}" destId="{C50EFBC9-E9A8-4044-8DF7-2EE628A86DB2}" srcOrd="1" destOrd="0" presId="urn:microsoft.com/office/officeart/2005/8/layout/pList1"/>
    <dgm:cxn modelId="{3740DC0E-0917-491B-A0E1-0061E65290E8}" type="presParOf" srcId="{E9FB5CE8-464A-420A-8BDE-A65E6CE6B12B}" destId="{F34C325F-3860-4318-BD2E-B49B9D5C31EA}" srcOrd="1" destOrd="0" presId="urn:microsoft.com/office/officeart/2005/8/layout/pList1"/>
    <dgm:cxn modelId="{46CE1A44-C274-437C-8748-C9AC88BA08D3}" type="presParOf" srcId="{E9FB5CE8-464A-420A-8BDE-A65E6CE6B12B}" destId="{F574EB63-64E1-4798-A090-7F2B420A957A}" srcOrd="2" destOrd="0" presId="urn:microsoft.com/office/officeart/2005/8/layout/pList1"/>
    <dgm:cxn modelId="{C4E1853E-E5FB-4FCA-ABBE-6A0704470F07}" type="presParOf" srcId="{F574EB63-64E1-4798-A090-7F2B420A957A}" destId="{D75C19FF-9B5E-4DC1-8F7F-F902C4243AF4}" srcOrd="0" destOrd="0" presId="urn:microsoft.com/office/officeart/2005/8/layout/pList1"/>
    <dgm:cxn modelId="{9068333A-9FBF-4B45-A7B6-64C9E5D24443}" type="presParOf" srcId="{F574EB63-64E1-4798-A090-7F2B420A957A}" destId="{8A6DF68C-92D0-42DC-A130-1825077AEE59}" srcOrd="1" destOrd="0" presId="urn:microsoft.com/office/officeart/2005/8/layout/pList1"/>
    <dgm:cxn modelId="{78446007-FCB0-4903-9DB3-227D1E8B474E}" type="presParOf" srcId="{E9FB5CE8-464A-420A-8BDE-A65E6CE6B12B}" destId="{26AD7259-CE4F-45C8-87C0-C984F3067A4A}" srcOrd="3" destOrd="0" presId="urn:microsoft.com/office/officeart/2005/8/layout/pList1"/>
    <dgm:cxn modelId="{30AE0401-9FAB-4541-B8A2-527F37EC4AEC}" type="presParOf" srcId="{E9FB5CE8-464A-420A-8BDE-A65E6CE6B12B}" destId="{900F5786-9299-4CBE-AEB2-BDCDCD82666C}" srcOrd="4" destOrd="0" presId="urn:microsoft.com/office/officeart/2005/8/layout/pList1"/>
    <dgm:cxn modelId="{5780F8F6-506A-4CB8-8260-05D18D90D9A1}" type="presParOf" srcId="{900F5786-9299-4CBE-AEB2-BDCDCD82666C}" destId="{B69BD7E1-7B86-43CA-A965-718768E1AFF2}" srcOrd="0" destOrd="0" presId="urn:microsoft.com/office/officeart/2005/8/layout/pList1"/>
    <dgm:cxn modelId="{79917278-B4EA-498E-BE49-59CD6371B6FE}" type="presParOf" srcId="{900F5786-9299-4CBE-AEB2-BDCDCD82666C}" destId="{1EAD2C65-199C-478A-8F8D-65020DE93847}" srcOrd="1" destOrd="0" presId="urn:microsoft.com/office/officeart/2005/8/layout/pList1"/>
    <dgm:cxn modelId="{0F2F0345-1261-4E5D-9076-BF8BA2B700B0}" type="presParOf" srcId="{E9FB5CE8-464A-420A-8BDE-A65E6CE6B12B}" destId="{BD9A6C58-FD3E-411D-BE41-743F880AB485}" srcOrd="5" destOrd="0" presId="urn:microsoft.com/office/officeart/2005/8/layout/pList1"/>
    <dgm:cxn modelId="{32F7EABC-2551-4BE1-A8A5-A8DDF5A933B2}" type="presParOf" srcId="{E9FB5CE8-464A-420A-8BDE-A65E6CE6B12B}" destId="{AE08FA27-C79A-421F-B181-41A158932316}" srcOrd="6" destOrd="0" presId="urn:microsoft.com/office/officeart/2005/8/layout/pList1"/>
    <dgm:cxn modelId="{FA221B06-9952-44BD-AF88-FBD4FFE2EC66}" type="presParOf" srcId="{AE08FA27-C79A-421F-B181-41A158932316}" destId="{767339FE-D3DD-4190-AB31-D8AF38986A29}" srcOrd="0" destOrd="0" presId="urn:microsoft.com/office/officeart/2005/8/layout/pList1"/>
    <dgm:cxn modelId="{358CFC1A-BCA6-487B-897F-6E014DF8BC8F}" type="presParOf" srcId="{AE08FA27-C79A-421F-B181-41A158932316}" destId="{1CD90605-D9D4-4FB8-A337-86518E43FA53}" srcOrd="1" destOrd="0" presId="urn:microsoft.com/office/officeart/2005/8/layout/pList1"/>
    <dgm:cxn modelId="{54847E36-4C17-4C38-AB49-58B7C09B00AA}" type="presParOf" srcId="{E9FB5CE8-464A-420A-8BDE-A65E6CE6B12B}" destId="{F93823F8-289D-49B8-8CE7-CE0C464FABD9}" srcOrd="7" destOrd="0" presId="urn:microsoft.com/office/officeart/2005/8/layout/pList1"/>
    <dgm:cxn modelId="{5F78CD91-3686-45CC-A68D-C8D3E1899681}" type="presParOf" srcId="{E9FB5CE8-464A-420A-8BDE-A65E6CE6B12B}" destId="{0FE1242D-D581-44F2-B94F-D8E87EE59D63}" srcOrd="8" destOrd="0" presId="urn:microsoft.com/office/officeart/2005/8/layout/pList1"/>
    <dgm:cxn modelId="{994E3709-40A1-4A40-A4E7-FBAEB554AFEE}" type="presParOf" srcId="{0FE1242D-D581-44F2-B94F-D8E87EE59D63}" destId="{1A48519A-B045-487F-8808-29DB6FD5DF81}" srcOrd="0" destOrd="0" presId="urn:microsoft.com/office/officeart/2005/8/layout/pList1"/>
    <dgm:cxn modelId="{E0C8DCB0-A9B2-4B52-8EE6-684985C58494}" type="presParOf" srcId="{0FE1242D-D581-44F2-B94F-D8E87EE59D63}" destId="{97242567-70C1-42A9-A359-1CD65CA70C84}" srcOrd="1" destOrd="0" presId="urn:microsoft.com/office/officeart/2005/8/layout/pList1"/>
    <dgm:cxn modelId="{75E0C8BC-3059-4E77-A3E3-386DEC327081}" type="presParOf" srcId="{E9FB5CE8-464A-420A-8BDE-A65E6CE6B12B}" destId="{FF9CEE88-20E6-4DF4-A89F-30BAEC8C8672}" srcOrd="9" destOrd="0" presId="urn:microsoft.com/office/officeart/2005/8/layout/pList1"/>
    <dgm:cxn modelId="{63E38E6D-C547-4DD5-86C7-61F8B4FE4ADF}" type="presParOf" srcId="{E9FB5CE8-464A-420A-8BDE-A65E6CE6B12B}" destId="{48D1F162-0C35-40AE-BF0E-DB2B70345DC7}" srcOrd="10" destOrd="0" presId="urn:microsoft.com/office/officeart/2005/8/layout/pList1"/>
    <dgm:cxn modelId="{A1BB4B64-28E2-4DA6-ACC0-0A360B4D0714}" type="presParOf" srcId="{48D1F162-0C35-40AE-BF0E-DB2B70345DC7}" destId="{7D6FF66B-9633-4D8F-97E8-39B4727FD4CA}" srcOrd="0" destOrd="0" presId="urn:microsoft.com/office/officeart/2005/8/layout/pList1"/>
    <dgm:cxn modelId="{457A3F42-B5CC-4711-97DE-0110D88BF2CC}" type="presParOf" srcId="{48D1F162-0C35-40AE-BF0E-DB2B70345DC7}" destId="{567A835A-AE02-4190-8EC7-BA133E3AF89F}" srcOrd="1" destOrd="0" presId="urn:microsoft.com/office/officeart/2005/8/layout/pList1"/>
    <dgm:cxn modelId="{C0434AD9-2652-4546-AB19-16D4117450CD}" type="presParOf" srcId="{E9FB5CE8-464A-420A-8BDE-A65E6CE6B12B}" destId="{786B03E6-3F30-423D-B02B-DB2B0BDCE9A7}" srcOrd="11" destOrd="0" presId="urn:microsoft.com/office/officeart/2005/8/layout/pList1"/>
    <dgm:cxn modelId="{1C12A8F3-2A98-4CD4-BB0C-B8774D997BE5}" type="presParOf" srcId="{E9FB5CE8-464A-420A-8BDE-A65E6CE6B12B}" destId="{D7806CD8-F70C-482D-988E-14059217570D}" srcOrd="12" destOrd="0" presId="urn:microsoft.com/office/officeart/2005/8/layout/pList1"/>
    <dgm:cxn modelId="{526D572A-C7DC-488C-B61A-9FCD37AEE474}" type="presParOf" srcId="{D7806CD8-F70C-482D-988E-14059217570D}" destId="{77125142-1293-4D67-961A-3552B6CA86C5}" srcOrd="0" destOrd="0" presId="urn:microsoft.com/office/officeart/2005/8/layout/pList1"/>
    <dgm:cxn modelId="{61B12468-FCFD-4348-B100-46D256CAD4CC}" type="presParOf" srcId="{D7806CD8-F70C-482D-988E-14059217570D}" destId="{200A0C8E-318E-4DBE-B11B-E37C9AB6D98D}" srcOrd="1" destOrd="0" presId="urn:microsoft.com/office/officeart/2005/8/layout/pList1"/>
    <dgm:cxn modelId="{744FC62E-4CF4-46F3-A19D-18DE1597D70F}" type="presParOf" srcId="{E9FB5CE8-464A-420A-8BDE-A65E6CE6B12B}" destId="{62CA313F-FF4F-4A3D-BD83-8FF33A377D3D}" srcOrd="13" destOrd="0" presId="urn:microsoft.com/office/officeart/2005/8/layout/pList1"/>
    <dgm:cxn modelId="{6ACE6B00-F743-411F-9E7F-66FB72678E37}" type="presParOf" srcId="{E9FB5CE8-464A-420A-8BDE-A65E6CE6B12B}" destId="{8E360AE3-5040-4C50-BD22-302A01571F68}" srcOrd="14" destOrd="0" presId="urn:microsoft.com/office/officeart/2005/8/layout/pList1"/>
    <dgm:cxn modelId="{25722D38-3AF7-4B63-BFDC-BB1F14A03980}" type="presParOf" srcId="{8E360AE3-5040-4C50-BD22-302A01571F68}" destId="{64004B16-4FAA-4F69-8852-1A77CF2C51CF}" srcOrd="0" destOrd="0" presId="urn:microsoft.com/office/officeart/2005/8/layout/pList1"/>
    <dgm:cxn modelId="{20100088-8F0B-4B2E-A328-0A1E229FD7CD}" type="presParOf" srcId="{8E360AE3-5040-4C50-BD22-302A01571F68}" destId="{83AEAAAC-47D8-4DA2-B6C4-730D6E7FF4D0}"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249FE-E3F7-410E-8CC9-ED4249C00FD5}">
      <dsp:nvSpPr>
        <dsp:cNvPr id="0" name=""/>
        <dsp:cNvSpPr/>
      </dsp:nvSpPr>
      <dsp:spPr>
        <a:xfrm>
          <a:off x="4254" y="228099"/>
          <a:ext cx="2024553" cy="915163"/>
        </a:xfrm>
        <a:prstGeom prst="roundRect">
          <a:avLst/>
        </a:prstGeom>
        <a:blipFill dpi="0" rotWithShape="1">
          <a:blip xmlns:r="http://schemas.openxmlformats.org/officeDocument/2006/relationships" r:embed="rId1"/>
          <a:srcRect/>
          <a:stretch>
            <a:fillRect t="-14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0EFBC9-E9A8-4044-8DF7-2EE628A86DB2}">
      <dsp:nvSpPr>
        <dsp:cNvPr id="0" name=""/>
        <dsp:cNvSpPr/>
      </dsp:nvSpPr>
      <dsp:spPr>
        <a:xfrm>
          <a:off x="4254" y="1150357"/>
          <a:ext cx="2024553" cy="1257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Agro-Based and Cold Storage</a:t>
          </a: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 The Agro-Based sector, specifically Cold Storage, experiences its highest investments in June at 6,058 M, which aligns with the agricultural harvest season.</a:t>
          </a:r>
          <a:endParaRPr lang="en-IN" sz="1000" kern="1200" dirty="0">
            <a:solidFill>
              <a:schemeClr val="bg1"/>
            </a:solidFill>
            <a:latin typeface="Livvic" panose="020B0604020202020204" charset="0"/>
          </a:endParaRPr>
        </a:p>
      </dsp:txBody>
      <dsp:txXfrm>
        <a:off x="4254" y="1150357"/>
        <a:ext cx="2024553" cy="1257935"/>
      </dsp:txXfrm>
    </dsp:sp>
    <dsp:sp modelId="{D75C19FF-9B5E-4DC1-8F7F-F902C4243AF4}">
      <dsp:nvSpPr>
        <dsp:cNvPr id="0" name=""/>
        <dsp:cNvSpPr/>
      </dsp:nvSpPr>
      <dsp:spPr>
        <a:xfrm>
          <a:off x="2203854" y="228597"/>
          <a:ext cx="2024553" cy="825093"/>
        </a:xfrm>
        <a:prstGeom prst="roundRect">
          <a:avLst/>
        </a:prstGeom>
        <a:blipFill dpi="0" rotWithShape="1">
          <a:blip xmlns:r="http://schemas.openxmlformats.org/officeDocument/2006/relationships" r:embed="rId2"/>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DF68C-92D0-42DC-A130-1825077AEE59}">
      <dsp:nvSpPr>
        <dsp:cNvPr id="0" name=""/>
        <dsp:cNvSpPr/>
      </dsp:nvSpPr>
      <dsp:spPr>
        <a:xfrm>
          <a:off x="2220334" y="1144385"/>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Beverages</a:t>
          </a:r>
        </a:p>
        <a:p>
          <a:pPr marL="0" lvl="0" indent="0" algn="ctr" defTabSz="444500">
            <a:lnSpc>
              <a:spcPct val="90000"/>
            </a:lnSpc>
            <a:spcBef>
              <a:spcPct val="0"/>
            </a:spcBef>
            <a:spcAft>
              <a:spcPct val="35000"/>
            </a:spcAft>
            <a:buNone/>
          </a:pPr>
          <a:r>
            <a:rPr lang="en-US" sz="900" b="0" i="0" kern="1200" dirty="0">
              <a:solidFill>
                <a:schemeClr val="bg1"/>
              </a:solidFill>
              <a:latin typeface="Livvic" panose="020B0604020202020204" charset="0"/>
            </a:rPr>
            <a:t>Beverages back-to-back invested heavily in the particular district of </a:t>
          </a:r>
          <a:r>
            <a:rPr lang="en-US" sz="900" b="1" i="0" kern="1200" dirty="0">
              <a:solidFill>
                <a:schemeClr val="bg1"/>
              </a:solidFill>
              <a:latin typeface="Livvic" panose="020B0604020202020204" charset="0"/>
            </a:rPr>
            <a:t>Narayanpet</a:t>
          </a:r>
          <a:r>
            <a:rPr lang="en-US" sz="900" b="0" i="0" kern="1200" dirty="0">
              <a:solidFill>
                <a:schemeClr val="bg1"/>
              </a:solidFill>
              <a:latin typeface="Livvic" panose="020B0604020202020204" charset="0"/>
            </a:rPr>
            <a:t> .They seem to follow a seasonal pattern of substantial investments in both the third and fourth quarters</a:t>
          </a:r>
        </a:p>
      </dsp:txBody>
      <dsp:txXfrm>
        <a:off x="2220334" y="1144385"/>
        <a:ext cx="2024553" cy="751109"/>
      </dsp:txXfrm>
    </dsp:sp>
    <dsp:sp modelId="{B69BD7E1-7B86-43CA-A965-718768E1AFF2}">
      <dsp:nvSpPr>
        <dsp:cNvPr id="0" name=""/>
        <dsp:cNvSpPr/>
      </dsp:nvSpPr>
      <dsp:spPr>
        <a:xfrm>
          <a:off x="4458441" y="228597"/>
          <a:ext cx="2024553" cy="825093"/>
        </a:xfrm>
        <a:prstGeom prst="roundRect">
          <a:avLst/>
        </a:prstGeom>
        <a:blipFill dpi="0" rotWithShape="1">
          <a:blip xmlns:r="http://schemas.openxmlformats.org/officeDocument/2006/relationships" r:embed="rId3"/>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D2C65-199C-478A-8F8D-65020DE93847}">
      <dsp:nvSpPr>
        <dsp:cNvPr id="0" name=""/>
        <dsp:cNvSpPr/>
      </dsp:nvSpPr>
      <dsp:spPr>
        <a:xfrm>
          <a:off x="4458441" y="1155358"/>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Electric and Electronic</a:t>
          </a:r>
        </a:p>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  </a:t>
          </a:r>
          <a:r>
            <a:rPr lang="en-US" sz="1000" b="0" i="0" kern="1200" dirty="0">
              <a:solidFill>
                <a:schemeClr val="bg1"/>
              </a:solidFill>
              <a:latin typeface="Livvic" panose="020B0604020202020204" charset="0"/>
            </a:rPr>
            <a:t>Invested during the second and fourth quarters, displaying a seasonal pattern of alternating investments from one quarter to the other.</a:t>
          </a: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a:t>
          </a:r>
          <a:endParaRPr lang="en-IN" sz="1000" kern="1200" dirty="0">
            <a:solidFill>
              <a:schemeClr val="bg1"/>
            </a:solidFill>
            <a:latin typeface="Livvic" panose="020B0604020202020204" charset="0"/>
          </a:endParaRPr>
        </a:p>
      </dsp:txBody>
      <dsp:txXfrm>
        <a:off x="4458441" y="1155358"/>
        <a:ext cx="2024553" cy="751109"/>
      </dsp:txXfrm>
    </dsp:sp>
    <dsp:sp modelId="{767339FE-D3DD-4190-AB31-D8AF38986A29}">
      <dsp:nvSpPr>
        <dsp:cNvPr id="0" name=""/>
        <dsp:cNvSpPr/>
      </dsp:nvSpPr>
      <dsp:spPr>
        <a:xfrm>
          <a:off x="6669155" y="228597"/>
          <a:ext cx="2024553" cy="825093"/>
        </a:xfrm>
        <a:prstGeom prst="roundRect">
          <a:avLst/>
        </a:prstGeom>
        <a:blipFill dpi="0" rotWithShape="1">
          <a:blip xmlns:r="http://schemas.openxmlformats.org/officeDocument/2006/relationships" r:embed="rId4"/>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90605-D9D4-4FB8-A337-86518E43FA53}">
      <dsp:nvSpPr>
        <dsp:cNvPr id="0" name=""/>
        <dsp:cNvSpPr/>
      </dsp:nvSpPr>
      <dsp:spPr>
        <a:xfrm>
          <a:off x="6685534" y="1152144"/>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Engineering Sector</a:t>
          </a:r>
          <a:r>
            <a:rPr lang="en-US" sz="1000" b="0" i="0" kern="1200" dirty="0">
              <a:solidFill>
                <a:schemeClr val="bg1"/>
              </a:solidFill>
              <a:latin typeface="Livvic" panose="020B0604020202020204" charset="0"/>
            </a:rPr>
            <a:t>:</a:t>
          </a:r>
        </a:p>
        <a:p>
          <a:pPr marL="0" lvl="0" indent="0" algn="ctr" defTabSz="444500">
            <a:lnSpc>
              <a:spcPct val="90000"/>
            </a:lnSpc>
            <a:spcBef>
              <a:spcPct val="0"/>
            </a:spcBef>
            <a:spcAft>
              <a:spcPct val="35000"/>
            </a:spcAft>
            <a:buNone/>
          </a:pPr>
          <a:r>
            <a:rPr lang="en-US" sz="900" b="0" i="0" kern="1200" dirty="0">
              <a:solidFill>
                <a:schemeClr val="bg1"/>
              </a:solidFill>
              <a:latin typeface="Livvic" panose="020B0604020202020204" charset="0"/>
            </a:rPr>
            <a:t>Investments in the engineering sector notably increase in February 2021, an investment of 6,373 million was allocated to Rangareddy for infrastructure and development.</a:t>
          </a: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IN" sz="1000" kern="1200" dirty="0">
            <a:solidFill>
              <a:schemeClr val="bg1"/>
            </a:solidFill>
            <a:latin typeface="Livvic" panose="020B0604020202020204" charset="0"/>
          </a:endParaRPr>
        </a:p>
      </dsp:txBody>
      <dsp:txXfrm>
        <a:off x="6685534" y="1152144"/>
        <a:ext cx="2024553" cy="751109"/>
      </dsp:txXfrm>
    </dsp:sp>
    <dsp:sp modelId="{1A48519A-B045-487F-8808-29DB6FD5DF81}">
      <dsp:nvSpPr>
        <dsp:cNvPr id="0" name=""/>
        <dsp:cNvSpPr/>
      </dsp:nvSpPr>
      <dsp:spPr>
        <a:xfrm>
          <a:off x="4254" y="2610748"/>
          <a:ext cx="2024553" cy="825093"/>
        </a:xfrm>
        <a:prstGeom prst="roundRect">
          <a:avLst/>
        </a:prstGeom>
        <a:blipFill dpi="0" rotWithShape="1">
          <a:blip xmlns:r="http://schemas.openxmlformats.org/officeDocument/2006/relationships" r:embed="rId5"/>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42567-70C1-42A9-A359-1CD65CA70C84}">
      <dsp:nvSpPr>
        <dsp:cNvPr id="0" name=""/>
        <dsp:cNvSpPr/>
      </dsp:nvSpPr>
      <dsp:spPr>
        <a:xfrm>
          <a:off x="4254" y="3500377"/>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Pharmaceuticals and Chemicals</a:t>
          </a:r>
          <a:r>
            <a:rPr lang="en-US" sz="1000" b="0" i="0" kern="1200" dirty="0">
              <a:solidFill>
                <a:schemeClr val="bg1"/>
              </a:solidFill>
              <a:latin typeface="Livvic" panose="020B0604020202020204" charset="0"/>
            </a:rPr>
            <a:t>:</a:t>
          </a: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 Pharmaceuticals and chemical industries significantly increased their investments in two districts, Medchal-Malkajgiri and Sangareddy, following the peak of the COVID-19 pandemic in June 2021.</a:t>
          </a: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 .</a:t>
          </a:r>
          <a:endParaRPr lang="en-IN" sz="1000" kern="1200" dirty="0">
            <a:solidFill>
              <a:schemeClr val="bg1"/>
            </a:solidFill>
            <a:latin typeface="Livvic" panose="020B0604020202020204" charset="0"/>
          </a:endParaRPr>
        </a:p>
      </dsp:txBody>
      <dsp:txXfrm>
        <a:off x="4254" y="3500377"/>
        <a:ext cx="2024553" cy="751109"/>
      </dsp:txXfrm>
    </dsp:sp>
    <dsp:sp modelId="{7D6FF66B-9633-4D8F-97E8-39B4727FD4CA}">
      <dsp:nvSpPr>
        <dsp:cNvPr id="0" name=""/>
        <dsp:cNvSpPr/>
      </dsp:nvSpPr>
      <dsp:spPr>
        <a:xfrm>
          <a:off x="2231347" y="2610748"/>
          <a:ext cx="2024553" cy="825093"/>
        </a:xfrm>
        <a:prstGeom prst="roundRect">
          <a:avLst/>
        </a:prstGeom>
        <a:blipFill dpi="0" rotWithShape="1">
          <a:blip xmlns:r="http://schemas.openxmlformats.org/officeDocument/2006/relationships" r:embed="rId6"/>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7A835A-AE02-4190-8EC7-BA133E3AF89F}">
      <dsp:nvSpPr>
        <dsp:cNvPr id="0" name=""/>
        <dsp:cNvSpPr/>
      </dsp:nvSpPr>
      <dsp:spPr>
        <a:xfrm>
          <a:off x="2231347" y="3500377"/>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Real Estate, Industrial Parks, and IT Buildings</a:t>
          </a:r>
          <a:r>
            <a:rPr lang="en-US" sz="1000" b="0" i="0" kern="1200" dirty="0">
              <a:solidFill>
                <a:schemeClr val="bg1"/>
              </a:solidFill>
              <a:latin typeface="Livvic" panose="020B0604020202020204" charset="0"/>
            </a:rPr>
            <a:t>: </a:t>
          </a: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This sector experienced substantial investments in February 2020, amounting to 177,934 M in Rangareddy district, indicating a potential pattern related to fiscal year-end planning.</a:t>
          </a: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US" sz="1000" b="0" i="0" kern="1200" dirty="0">
            <a:solidFill>
              <a:schemeClr val="bg1"/>
            </a:solidFill>
            <a:latin typeface="Livvic" panose="020B0604020202020204" charset="0"/>
          </a:endParaRPr>
        </a:p>
        <a:p>
          <a:pPr marL="0" lvl="0" indent="0" algn="ctr" defTabSz="444500">
            <a:lnSpc>
              <a:spcPct val="90000"/>
            </a:lnSpc>
            <a:spcBef>
              <a:spcPct val="0"/>
            </a:spcBef>
            <a:spcAft>
              <a:spcPct val="35000"/>
            </a:spcAft>
            <a:buNone/>
          </a:pPr>
          <a:endParaRPr lang="en-IN" sz="1000" kern="1200" dirty="0">
            <a:solidFill>
              <a:schemeClr val="bg1"/>
            </a:solidFill>
            <a:latin typeface="Livvic" panose="020B0604020202020204" charset="0"/>
          </a:endParaRPr>
        </a:p>
      </dsp:txBody>
      <dsp:txXfrm>
        <a:off x="2231347" y="3500377"/>
        <a:ext cx="2024553" cy="751109"/>
      </dsp:txXfrm>
    </dsp:sp>
    <dsp:sp modelId="{77125142-1293-4D67-961A-3552B6CA86C5}">
      <dsp:nvSpPr>
        <dsp:cNvPr id="0" name=""/>
        <dsp:cNvSpPr/>
      </dsp:nvSpPr>
      <dsp:spPr>
        <a:xfrm>
          <a:off x="4458441" y="2615183"/>
          <a:ext cx="2024553" cy="825093"/>
        </a:xfrm>
        <a:prstGeom prst="roundRect">
          <a:avLst/>
        </a:prstGeom>
        <a:blipFill dpi="0" rotWithShape="1">
          <a:blip xmlns:r="http://schemas.openxmlformats.org/officeDocument/2006/relationships" r:embed="rId7"/>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0A0C8E-318E-4DBE-B11B-E37C9AB6D98D}">
      <dsp:nvSpPr>
        <dsp:cNvPr id="0" name=""/>
        <dsp:cNvSpPr/>
      </dsp:nvSpPr>
      <dsp:spPr>
        <a:xfrm>
          <a:off x="4458441" y="3502150"/>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Textiles</a:t>
          </a: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Investments in this sector are highest in September, reaching 11,918 M.</a:t>
          </a:r>
          <a:endParaRPr lang="en-IN" sz="1000" kern="1200" dirty="0">
            <a:solidFill>
              <a:schemeClr val="bg1"/>
            </a:solidFill>
          </a:endParaRPr>
        </a:p>
      </dsp:txBody>
      <dsp:txXfrm>
        <a:off x="4458441" y="3502150"/>
        <a:ext cx="2024553" cy="751109"/>
      </dsp:txXfrm>
    </dsp:sp>
    <dsp:sp modelId="{64004B16-4FAA-4F69-8852-1A77CF2C51CF}">
      <dsp:nvSpPr>
        <dsp:cNvPr id="0" name=""/>
        <dsp:cNvSpPr/>
      </dsp:nvSpPr>
      <dsp:spPr>
        <a:xfrm>
          <a:off x="6608419" y="2615183"/>
          <a:ext cx="2024553" cy="825093"/>
        </a:xfrm>
        <a:prstGeom prst="roundRect">
          <a:avLst/>
        </a:prstGeom>
        <a:blipFill dpi="0" rotWithShape="1">
          <a:blip xmlns:r="http://schemas.openxmlformats.org/officeDocument/2006/relationships" r:embed="rId8"/>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AEAAAC-47D8-4DA2-B6C4-730D6E7FF4D0}">
      <dsp:nvSpPr>
        <dsp:cNvPr id="0" name=""/>
        <dsp:cNvSpPr/>
      </dsp:nvSpPr>
      <dsp:spPr>
        <a:xfrm>
          <a:off x="6575358" y="3502150"/>
          <a:ext cx="2024553" cy="75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latin typeface="Livvic" panose="020B0604020202020204" charset="0"/>
            </a:rPr>
            <a:t>R&amp;D Sector</a:t>
          </a:r>
          <a:r>
            <a:rPr lang="en-US" sz="1000" b="0" i="0" kern="1200" dirty="0">
              <a:solidFill>
                <a:schemeClr val="bg1"/>
              </a:solidFill>
              <a:latin typeface="Livvic" panose="020B0604020202020204" charset="0"/>
            </a:rPr>
            <a:t>: </a:t>
          </a:r>
        </a:p>
        <a:p>
          <a:pPr marL="0" lvl="0" indent="0" algn="ctr" defTabSz="444500">
            <a:lnSpc>
              <a:spcPct val="90000"/>
            </a:lnSpc>
            <a:spcBef>
              <a:spcPct val="0"/>
            </a:spcBef>
            <a:spcAft>
              <a:spcPct val="35000"/>
            </a:spcAft>
            <a:buNone/>
          </a:pPr>
          <a:r>
            <a:rPr lang="en-US" sz="1000" b="0" i="0" kern="1200" dirty="0">
              <a:solidFill>
                <a:schemeClr val="bg1"/>
              </a:solidFill>
              <a:latin typeface="Livvic" panose="020B0604020202020204" charset="0"/>
            </a:rPr>
            <a:t> There is a noticeable trend where investments are consistently lower during the third quarter (October to December) compared to the rest of the year. Investment in R&amp;D is notably higher in the other three quarters.</a:t>
          </a:r>
          <a:endParaRPr lang="en-IN" sz="1000" kern="1200" dirty="0">
            <a:solidFill>
              <a:schemeClr val="bg1"/>
            </a:solidFill>
            <a:latin typeface="Livvic" panose="020B0604020202020204" charset="0"/>
          </a:endParaRPr>
        </a:p>
      </dsp:txBody>
      <dsp:txXfrm>
        <a:off x="6575358" y="3502150"/>
        <a:ext cx="2024553" cy="75110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237681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48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49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1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82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95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744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068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60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30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107501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90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783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3995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234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4336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66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3374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465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65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530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553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23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898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5465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99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21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76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167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10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674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0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0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51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40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54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83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p:spPr>
        <p:txBody>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607501" y="3960635"/>
            <a:ext cx="7929000" cy="326231"/>
          </a:xfr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28563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p:spPr>
        <p:txBody>
          <a:bodyPr anchor="b">
            <a:normAutofit/>
          </a:bodyPr>
          <a:lstStyle>
            <a:lvl1pPr algn="l">
              <a:defRPr sz="18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endParaRPr lang="en-US" dirty="0"/>
          </a:p>
        </p:txBody>
      </p:sp>
      <p:sp>
        <p:nvSpPr>
          <p:cNvPr id="4" name="Text Placeholder 3"/>
          <p:cNvSpPr>
            <a:spLocks noGrp="1"/>
          </p:cNvSpPr>
          <p:nvPr>
            <p:ph type="body" sz="half" idx="2"/>
          </p:nvPr>
        </p:nvSpPr>
        <p:spPr>
          <a:xfrm>
            <a:off x="607500" y="4025504"/>
            <a:ext cx="7921064"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96562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p:spPr>
        <p:txBody>
          <a:bodyPr anchor="b"/>
          <a:lstStyle>
            <a:lvl1pPr algn="l">
              <a:defRPr sz="3150" b="1" cap="none"/>
            </a:lvl1pPr>
          </a:lstStyle>
          <a:p>
            <a:r>
              <a:rPr lang="en-US"/>
              <a:t>Click to edit Master title style</a:t>
            </a:r>
            <a:endParaRPr lang="en-US" dirty="0"/>
          </a:p>
        </p:txBody>
      </p:sp>
      <p:sp>
        <p:nvSpPr>
          <p:cNvPr id="3" name="Text Placeholder 2"/>
          <p:cNvSpPr>
            <a:spLocks noGrp="1"/>
          </p:cNvSpPr>
          <p:nvPr>
            <p:ph type="body" idx="1"/>
          </p:nvPr>
        </p:nvSpPr>
        <p:spPr>
          <a:xfrm>
            <a:off x="639893" y="3332760"/>
            <a:ext cx="4418727" cy="534931"/>
          </a:xfr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680982" y="811092"/>
            <a:ext cx="2857501" cy="3056599"/>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385087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p:spPr>
        <p:txBody>
          <a:bodyPr/>
          <a:lstStyle>
            <a:lvl1pPr>
              <a:defRPr sz="2400"/>
            </a:lvl1pPr>
          </a:lstStyle>
          <a:p>
            <a:r>
              <a:rPr lang="en-US"/>
              <a:t>Click to edit Master title style</a:t>
            </a:r>
            <a:endParaRPr lang="en-US" dirty="0"/>
          </a:p>
        </p:txBody>
      </p:sp>
      <p:sp>
        <p:nvSpPr>
          <p:cNvPr id="6" name="Text Placeholder 5"/>
          <p:cNvSpPr>
            <a:spLocks noGrp="1"/>
          </p:cNvSpPr>
          <p:nvPr>
            <p:ph type="body" sz="quarter" idx="16"/>
          </p:nvPr>
        </p:nvSpPr>
        <p:spPr>
          <a:xfrm>
            <a:off x="4617000" y="1714500"/>
            <a:ext cx="3660225" cy="1721644"/>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461508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04657753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7501" y="334567"/>
            <a:ext cx="4958655" cy="406122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879687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20307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993246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113112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577256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1136730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p:spPr>
        <p:txBody>
          <a:bodyPr/>
          <a:lstStyle/>
          <a:p>
            <a:r>
              <a:rPr lang="en-US"/>
              <a:t>Click to edit Master title style</a:t>
            </a:r>
            <a:endParaRPr lang="en-US" dirty="0"/>
          </a:p>
        </p:txBody>
      </p:sp>
      <p:sp>
        <p:nvSpPr>
          <p:cNvPr id="3" name="Content Placeholder 2"/>
          <p:cNvSpPr>
            <a:spLocks noGrp="1"/>
          </p:cNvSpPr>
          <p:nvPr>
            <p:ph idx="1"/>
          </p:nvPr>
        </p:nvSpPr>
        <p:spPr>
          <a:xfrm>
            <a:off x="614034" y="1666716"/>
            <a:ext cx="7915931" cy="272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35059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97919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p:spPr>
        <p:txBody>
          <a:bodyPr anchor="b"/>
          <a:lstStyle>
            <a:lvl1pPr algn="r">
              <a:defRPr sz="3600" b="1" cap="none"/>
            </a:lvl1pPr>
          </a:lstStyle>
          <a:p>
            <a:r>
              <a:rPr lang="en-US"/>
              <a:t>Click to edit Master title style</a:t>
            </a:r>
            <a:endParaRPr lang="en-US" dirty="0"/>
          </a:p>
        </p:txBody>
      </p:sp>
      <p:sp>
        <p:nvSpPr>
          <p:cNvPr id="3" name="Text Placeholder 2"/>
          <p:cNvSpPr>
            <a:spLocks noGrp="1"/>
          </p:cNvSpPr>
          <p:nvPr>
            <p:ph type="body" idx="1"/>
          </p:nvPr>
        </p:nvSpPr>
        <p:spPr>
          <a:xfrm>
            <a:off x="607500" y="3960901"/>
            <a:ext cx="7921064" cy="325466"/>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848698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4034" y="1666716"/>
            <a:ext cx="3889405" cy="27290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62" y="1666715"/>
            <a:ext cx="3895937" cy="272907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638197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11046" y="1631156"/>
            <a:ext cx="3892393"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11047" y="2063354"/>
            <a:ext cx="3892392"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62" y="1631156"/>
            <a:ext cx="3895937"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0562" y="2063354"/>
            <a:ext cx="3895937"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44714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20245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05052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p:spPr>
        <p:txBody>
          <a:bodyPr anchor="b"/>
          <a:lstStyle>
            <a:lvl1pPr algn="l">
              <a:defRPr sz="1500" b="1"/>
            </a:lvl1pPr>
          </a:lstStyle>
          <a:p>
            <a:r>
              <a:rPr lang="en-US"/>
              <a:t>Click to edit Master title style</a:t>
            </a:r>
            <a:endParaRPr lang="en-US" dirty="0"/>
          </a:p>
        </p:txBody>
      </p:sp>
      <p:sp>
        <p:nvSpPr>
          <p:cNvPr id="3" name="Content Placeholder 2"/>
          <p:cNvSpPr>
            <a:spLocks noGrp="1"/>
          </p:cNvSpPr>
          <p:nvPr>
            <p:ph idx="1"/>
          </p:nvPr>
        </p:nvSpPr>
        <p:spPr>
          <a:xfrm>
            <a:off x="3641725" y="334567"/>
            <a:ext cx="4689475" cy="40612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4" y="1695554"/>
            <a:ext cx="2660650" cy="270023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42939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p:spPr>
        <p:txBody>
          <a:bodyPr anchor="b">
            <a:normAutofit/>
          </a:bodyPr>
          <a:lstStyle>
            <a:lvl1pPr algn="l">
              <a:defRPr sz="18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US"/>
              <a:t>Click icon to add picture</a:t>
            </a:r>
            <a:endParaRPr lang="en-US" dirty="0"/>
          </a:p>
        </p:txBody>
      </p:sp>
      <p:sp>
        <p:nvSpPr>
          <p:cNvPr id="4" name="Text Placeholder 3"/>
          <p:cNvSpPr>
            <a:spLocks noGrp="1"/>
          </p:cNvSpPr>
          <p:nvPr>
            <p:ph type="body" sz="half" idx="2"/>
          </p:nvPr>
        </p:nvSpPr>
        <p:spPr>
          <a:xfrm>
            <a:off x="611046" y="1758513"/>
            <a:ext cx="3639741" cy="2637274"/>
          </a:xfr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2914358" y="4531022"/>
            <a:ext cx="732659" cy="273844"/>
          </a:xfrm>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a:xfrm>
            <a:off x="442797" y="4531022"/>
            <a:ext cx="2471560" cy="273844"/>
          </a:xfrm>
        </p:spPr>
        <p:txBody>
          <a:bodyPr/>
          <a:lstStyle/>
          <a:p>
            <a:endParaRPr lang="en-US" dirty="0"/>
          </a:p>
        </p:txBody>
      </p:sp>
      <p:sp>
        <p:nvSpPr>
          <p:cNvPr id="7" name="Slide Number Placeholder 6"/>
          <p:cNvSpPr>
            <a:spLocks noGrp="1"/>
          </p:cNvSpPr>
          <p:nvPr>
            <p:ph type="sldNum" sz="quarter" idx="12"/>
          </p:nvPr>
        </p:nvSpPr>
        <p:spPr>
          <a:xfrm>
            <a:off x="3647017" y="4436917"/>
            <a:ext cx="796616" cy="36794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888951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500" y="335391"/>
            <a:ext cx="7928999" cy="727838"/>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7500" y="1638301"/>
            <a:ext cx="7922464" cy="275579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38636" y="4531022"/>
            <a:ext cx="6483240" cy="273844"/>
          </a:xfrm>
          <a:prstGeom prst="rect">
            <a:avLst/>
          </a:prstGeom>
        </p:spPr>
        <p:txBody>
          <a:bodyPr vert="horz" lIns="91440" tIns="45720" rIns="91440" bIns="45720" rtlCol="0" anchor="b"/>
          <a:lstStyle>
            <a:lvl1pPr algn="l">
              <a:defRPr sz="675">
                <a:solidFill>
                  <a:schemeClr val="tx1"/>
                </a:solidFill>
              </a:defRPr>
            </a:lvl1pPr>
          </a:lstStyle>
          <a:p>
            <a:endParaRPr lang="en-US" dirty="0"/>
          </a:p>
        </p:txBody>
      </p:sp>
      <p:sp>
        <p:nvSpPr>
          <p:cNvPr id="4" name="Date Placeholder 3"/>
          <p:cNvSpPr>
            <a:spLocks noGrp="1"/>
          </p:cNvSpPr>
          <p:nvPr>
            <p:ph type="dt" sz="half" idx="2"/>
          </p:nvPr>
        </p:nvSpPr>
        <p:spPr>
          <a:xfrm>
            <a:off x="7000969" y="4531022"/>
            <a:ext cx="1007780" cy="273844"/>
          </a:xfrm>
          <a:prstGeom prst="rect">
            <a:avLst/>
          </a:prstGeom>
        </p:spPr>
        <p:txBody>
          <a:bodyPr vert="horz" lIns="91440" tIns="45720" rIns="91440" bIns="45720" rtlCol="0" anchor="b"/>
          <a:lstStyle>
            <a:lvl1pPr algn="r">
              <a:defRPr sz="675">
                <a:solidFill>
                  <a:schemeClr val="tx1"/>
                </a:solidFill>
              </a:defRPr>
            </a:lvl1pPr>
          </a:lstStyle>
          <a:p>
            <a:fld id="{B61BEF0D-F0BB-DE4B-95CE-6DB70DBA9567}" type="datetimeFigureOut">
              <a:rPr lang="en-US" smtClean="0"/>
              <a:pPr/>
              <a:t>9/30/2023</a:t>
            </a:fld>
            <a:endParaRPr lang="en-US" dirty="0"/>
          </a:p>
        </p:txBody>
      </p:sp>
      <p:sp>
        <p:nvSpPr>
          <p:cNvPr id="6" name="Slide Number Placeholder 5"/>
          <p:cNvSpPr>
            <a:spLocks noGrp="1"/>
          </p:cNvSpPr>
          <p:nvPr>
            <p:ph type="sldNum" sz="quarter" idx="4"/>
          </p:nvPr>
        </p:nvSpPr>
        <p:spPr>
          <a:xfrm>
            <a:off x="8008749" y="4436917"/>
            <a:ext cx="796616" cy="367949"/>
          </a:xfrm>
          <a:prstGeom prst="rect">
            <a:avLst/>
          </a:prstGeom>
        </p:spPr>
        <p:txBody>
          <a:bodyPr vert="horz" lIns="91440" tIns="45720" rIns="91440" bIns="10800" rtlCol="0" anchor="b"/>
          <a:lstStyle>
            <a:lvl1pPr algn="r">
              <a:defRPr sz="15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317623"/>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4" r:id="rId15"/>
    <p:sldLayoutId id="2147483925" r:id="rId16"/>
    <p:sldLayoutId id="2147483928" r:id="rId17"/>
    <p:sldLayoutId id="2147483929" r:id="rId18"/>
    <p:sldLayoutId id="2147483930" r:id="rId19"/>
    <p:sldLayoutId id="2147483933" r:id="rId20"/>
  </p:sldLayoutIdLst>
  <p:hf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hemeOverride" Target="../theme/themeOverride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2.xml"/><Relationship Id="rId7" Type="http://schemas.openxmlformats.org/officeDocument/2006/relationships/diagramColors" Target="../diagrams/colors1.xml"/><Relationship Id="rId2" Type="http://schemas.openxmlformats.org/officeDocument/2006/relationships/slideLayout" Target="../slideLayouts/slideLayout18.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hemeOverride" Target="../theme/themeOverride4.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9.xml"/><Relationship Id="rId1" Type="http://schemas.openxmlformats.org/officeDocument/2006/relationships/themeOverride" Target="../theme/themeOverride5.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9.xml"/><Relationship Id="rId1" Type="http://schemas.openxmlformats.org/officeDocument/2006/relationships/themeOverride" Target="../theme/themeOverride6.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themeOverride" Target="../theme/themeOverride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3.png"/><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C8BB8-4994-4077-E911-CD325C02AEFF}"/>
              </a:ext>
            </a:extLst>
          </p:cNvPr>
          <p:cNvPicPr>
            <a:picLocks noChangeAspect="1"/>
          </p:cNvPicPr>
          <p:nvPr/>
        </p:nvPicPr>
        <p:blipFill>
          <a:blip r:embed="rId2"/>
          <a:stretch>
            <a:fillRect/>
          </a:stretch>
        </p:blipFill>
        <p:spPr>
          <a:xfrm>
            <a:off x="4419337" y="0"/>
            <a:ext cx="4724664" cy="5143500"/>
          </a:xfrm>
          <a:prstGeom prst="rect">
            <a:avLst/>
          </a:prstGeom>
        </p:spPr>
      </p:pic>
      <p:graphicFrame>
        <p:nvGraphicFramePr>
          <p:cNvPr id="9" name="Chart 8"/>
          <p:cNvGraphicFramePr/>
          <p:nvPr>
            <p:extLst>
              <p:ext uri="{D42A27DB-BD31-4B8C-83A1-F6EECF244321}">
                <p14:modId xmlns:p14="http://schemas.microsoft.com/office/powerpoint/2010/main" val="3653732380"/>
              </p:ext>
            </p:extLst>
          </p:nvPr>
        </p:nvGraphicFramePr>
        <p:xfrm>
          <a:off x="4205812" y="3381288"/>
          <a:ext cx="948928" cy="1089025"/>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B19801EA-079D-D35C-134A-2F0D539E52D2}"/>
              </a:ext>
            </a:extLst>
          </p:cNvPr>
          <p:cNvSpPr/>
          <p:nvPr/>
        </p:nvSpPr>
        <p:spPr>
          <a:xfrm>
            <a:off x="-395260" y="1688443"/>
            <a:ext cx="5159766" cy="1754326"/>
          </a:xfrm>
          <a:prstGeom prst="rect">
            <a:avLst/>
          </a:prstGeom>
          <a:noFill/>
          <a:effectLst/>
        </p:spPr>
        <p:txBody>
          <a:bodyPr wrap="square" lIns="91440" tIns="45720" rIns="91440" bIns="45720">
            <a:spAutoFit/>
          </a:bodyPr>
          <a:lstStyle/>
          <a:p>
            <a:pPr algn="ctr"/>
            <a:r>
              <a:rPr lang="en-US" sz="6000" dirty="0">
                <a:solidFill>
                  <a:schemeClr val="bg1"/>
                </a:solidFill>
                <a:latin typeface="+mj-lt"/>
                <a:cs typeface="Arial" panose="020B0604020202020204" pitchFamily="34" charset="0"/>
              </a:rPr>
              <a:t>TELAGANA</a:t>
            </a:r>
            <a:br>
              <a:rPr lang="en-US" sz="6000" dirty="0">
                <a:solidFill>
                  <a:schemeClr val="bg1"/>
                </a:solidFill>
                <a:latin typeface="+mj-lt"/>
                <a:cs typeface="Arial" panose="020B0604020202020204" pitchFamily="34" charset="0"/>
              </a:rPr>
            </a:br>
            <a:r>
              <a:rPr lang="en-US" sz="4400" dirty="0">
                <a:solidFill>
                  <a:schemeClr val="bg1"/>
                </a:solidFill>
                <a:latin typeface="+mj-lt"/>
                <a:cs typeface="Arial" panose="020B0604020202020204" pitchFamily="34" charset="0"/>
              </a:rPr>
              <a:t>Growth Analysis</a:t>
            </a:r>
            <a:endParaRPr lang="en-US" sz="6000" dirty="0">
              <a:solidFill>
                <a:schemeClr val="bg1"/>
              </a:solidFill>
            </a:endParaRPr>
          </a:p>
        </p:txBody>
      </p:sp>
      <p:pic>
        <p:nvPicPr>
          <p:cNvPr id="35" name="Picture 34">
            <a:extLst>
              <a:ext uri="{FF2B5EF4-FFF2-40B4-BE49-F238E27FC236}">
                <a16:creationId xmlns:a16="http://schemas.microsoft.com/office/drawing/2014/main" id="{108ACA1D-478D-9311-A3DC-BEE71EA07F36}"/>
              </a:ext>
            </a:extLst>
          </p:cNvPr>
          <p:cNvPicPr>
            <a:picLocks noChangeAspect="1"/>
          </p:cNvPicPr>
          <p:nvPr/>
        </p:nvPicPr>
        <p:blipFill>
          <a:blip r:embed="rId4"/>
          <a:stretch>
            <a:fillRect/>
          </a:stretch>
        </p:blipFill>
        <p:spPr>
          <a:xfrm>
            <a:off x="4764506" y="270455"/>
            <a:ext cx="4317756" cy="4590303"/>
          </a:xfrm>
          <a:prstGeom prst="rect">
            <a:avLst/>
          </a:prstGeom>
        </p:spPr>
      </p:pic>
    </p:spTree>
    <p:extLst>
      <p:ext uri="{BB962C8B-B14F-4D97-AF65-F5344CB8AC3E}">
        <p14:creationId xmlns:p14="http://schemas.microsoft.com/office/powerpoint/2010/main" val="150536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334963"/>
            <a:ext cx="8420100" cy="76358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1. How does the revenue generated from document registration vary across districts in          Telangana? List down the top 5 districts that showed the highest document registration revenue growth between FY 2019 and 2022.</a:t>
            </a:r>
            <a:endParaRPr sz="1800" dirty="0">
              <a:solidFill>
                <a:schemeClr val="bg1"/>
              </a:solidFill>
            </a:endParaRPr>
          </a:p>
        </p:txBody>
      </p:sp>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4781548" y="2232366"/>
            <a:ext cx="4021157"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err="1">
                <a:solidFill>
                  <a:schemeClr val="bg1">
                    <a:lumMod val="50000"/>
                  </a:schemeClr>
                </a:solidFill>
                <a:effectLst/>
                <a:latin typeface="Livvic" panose="020B0604020202020204" charset="0"/>
              </a:rPr>
              <a:t>Mulugu</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The district achieved an impressive </a:t>
            </a:r>
            <a:r>
              <a:rPr lang="en-US" sz="1200" b="0" i="0" dirty="0">
                <a:solidFill>
                  <a:schemeClr val="accent1"/>
                </a:solidFill>
                <a:effectLst/>
                <a:latin typeface="Livvic" panose="020B0604020202020204" charset="0"/>
              </a:rPr>
              <a:t>171%</a:t>
            </a:r>
            <a:r>
              <a:rPr lang="en-US" sz="1200" b="0" i="0" dirty="0">
                <a:solidFill>
                  <a:schemeClr val="bg1">
                    <a:lumMod val="50000"/>
                  </a:schemeClr>
                </a:solidFill>
                <a:effectLst/>
                <a:latin typeface="Livvic" panose="020B0604020202020204" charset="0"/>
              </a:rPr>
              <a:t> growth in document registration revenue, reflecting strong economic activity and property transactions.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Adilabad</a:t>
            </a:r>
            <a:r>
              <a:rPr lang="en-US" sz="1200" b="0" i="0" dirty="0">
                <a:solidFill>
                  <a:schemeClr val="bg1">
                    <a:lumMod val="50000"/>
                  </a:schemeClr>
                </a:solidFill>
                <a:effectLst/>
                <a:latin typeface="Livvic" panose="020B0604020202020204" charset="0"/>
              </a:rPr>
              <a:t>: Adilabad district's second-highest ranking growth of </a:t>
            </a:r>
            <a:r>
              <a:rPr lang="en-US" sz="1200" b="0" i="0" dirty="0">
                <a:solidFill>
                  <a:schemeClr val="accent1"/>
                </a:solidFill>
                <a:effectLst/>
                <a:latin typeface="Livvic" panose="020B0604020202020204" charset="0"/>
              </a:rPr>
              <a:t>123%</a:t>
            </a:r>
            <a:r>
              <a:rPr lang="en-US" sz="1200" b="0" i="0" dirty="0">
                <a:solidFill>
                  <a:schemeClr val="bg1">
                    <a:lumMod val="50000"/>
                  </a:schemeClr>
                </a:solidFill>
                <a:effectLst/>
                <a:latin typeface="Livvic" panose="020B0604020202020204" charset="0"/>
              </a:rPr>
              <a:t> in document registration revenue highlights its vibrant real estate market.</a:t>
            </a:r>
          </a:p>
          <a:p>
            <a:pPr algn="l"/>
            <a:endParaRPr lang="en-US" sz="1200" b="0" i="0" dirty="0">
              <a:solidFill>
                <a:schemeClr val="bg1">
                  <a:lumMod val="50000"/>
                </a:schemeClr>
              </a:solidFill>
              <a:effectLst/>
              <a:latin typeface="Livvic" panose="020B0604020202020204" charset="0"/>
            </a:endParaRPr>
          </a:p>
          <a:p>
            <a:pPr algn="l"/>
            <a:endParaRPr lang="en-US" sz="1200" b="0" i="0" dirty="0">
              <a:solidFill>
                <a:schemeClr val="bg1">
                  <a:lumMod val="50000"/>
                </a:schemeClr>
              </a:solidFill>
              <a:effectLst/>
              <a:latin typeface="Livvic" panose="020B0604020202020204" charset="0"/>
            </a:endParaRPr>
          </a:p>
          <a:p>
            <a:pPr algn="l"/>
            <a:endParaRPr lang="en-US" sz="1200" b="0" i="0" dirty="0">
              <a:solidFill>
                <a:schemeClr val="bg1">
                  <a:lumMod val="50000"/>
                </a:schemeClr>
              </a:solidFill>
              <a:effectLst/>
              <a:latin typeface="Livvic" panose="020B0604020202020204" charset="0"/>
            </a:endParaRPr>
          </a:p>
          <a:p>
            <a:pPr algn="l"/>
            <a:endParaRPr lang="en-US" sz="1200" b="0" i="0" dirty="0">
              <a:solidFill>
                <a:schemeClr val="bg1">
                  <a:lumMod val="50000"/>
                </a:schemeClr>
              </a:solidFill>
              <a:effectLst/>
              <a:latin typeface="Livvic" panose="020B0604020202020204" charset="0"/>
            </a:endParaRPr>
          </a:p>
        </p:txBody>
      </p:sp>
      <p:pic>
        <p:nvPicPr>
          <p:cNvPr id="8" name="Picture 7">
            <a:extLst>
              <a:ext uri="{FF2B5EF4-FFF2-40B4-BE49-F238E27FC236}">
                <a16:creationId xmlns:a16="http://schemas.microsoft.com/office/drawing/2014/main" id="{27B07954-F478-B895-F835-7082B0E6602D}"/>
              </a:ext>
            </a:extLst>
          </p:cNvPr>
          <p:cNvPicPr>
            <a:picLocks noChangeAspect="1"/>
          </p:cNvPicPr>
          <p:nvPr/>
        </p:nvPicPr>
        <p:blipFill>
          <a:blip r:embed="rId3"/>
          <a:stretch>
            <a:fillRect/>
          </a:stretch>
        </p:blipFill>
        <p:spPr>
          <a:xfrm>
            <a:off x="193949" y="1384693"/>
            <a:ext cx="4587599" cy="3423844"/>
          </a:xfrm>
          <a:prstGeom prst="rect">
            <a:avLst/>
          </a:prstGeom>
        </p:spPr>
      </p:pic>
    </p:spTree>
    <p:extLst>
      <p:ext uri="{BB962C8B-B14F-4D97-AF65-F5344CB8AC3E}">
        <p14:creationId xmlns:p14="http://schemas.microsoft.com/office/powerpoint/2010/main" val="189387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1611313"/>
            <a:ext cx="8420100" cy="76358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bg1"/>
                </a:solidFill>
              </a:rPr>
              <a:t>2.How does the revenue generated from document registration compare to the revenue generated from e-stamp challans across districts? List down the top 5 districts where e-stamps revenue contributes significantly more to the revenue than the documents in FY 2022?</a:t>
            </a:r>
            <a:endParaRPr sz="3600" dirty="0">
              <a:solidFill>
                <a:schemeClr val="bg1"/>
              </a:solidFill>
            </a:endParaRPr>
          </a:p>
        </p:txBody>
      </p:sp>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9144000" y="1272825"/>
            <a:ext cx="2368628"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err="1">
                <a:solidFill>
                  <a:schemeClr val="bg1">
                    <a:lumMod val="50000"/>
                  </a:schemeClr>
                </a:solidFill>
                <a:effectLst/>
                <a:latin typeface="Livvic" panose="020B0604020202020204" charset="0"/>
              </a:rPr>
              <a:t>Jangoan</a:t>
            </a:r>
            <a:r>
              <a:rPr lang="en-US" sz="1200" b="0" i="0" dirty="0">
                <a:solidFill>
                  <a:srgbClr val="002060"/>
                </a:solidFill>
                <a:effectLst/>
                <a:latin typeface="Livvic" panose="020B0604020202020204" charset="0"/>
              </a:rPr>
              <a:t>: </a:t>
            </a:r>
            <a:r>
              <a:rPr lang="en-US" sz="1200" b="0" i="0" dirty="0">
                <a:solidFill>
                  <a:schemeClr val="bg1">
                    <a:lumMod val="50000"/>
                  </a:schemeClr>
                </a:solidFill>
                <a:effectLst/>
                <a:latin typeface="Livvic" panose="020B0604020202020204" charset="0"/>
              </a:rPr>
              <a:t>The District takes the lead in e-stamps revenue generation, constituting </a:t>
            </a:r>
            <a:r>
              <a:rPr lang="en-US" sz="1200" b="0" i="0" dirty="0">
                <a:solidFill>
                  <a:schemeClr val="accent1"/>
                </a:solidFill>
                <a:effectLst/>
                <a:latin typeface="Livvic" panose="020B0604020202020204" charset="0"/>
              </a:rPr>
              <a:t>50.63%</a:t>
            </a:r>
            <a:r>
              <a:rPr lang="en-US" sz="1200" b="0" i="0" dirty="0">
                <a:solidFill>
                  <a:schemeClr val="bg1">
                    <a:lumMod val="50000"/>
                  </a:schemeClr>
                </a:solidFill>
                <a:effectLst/>
                <a:latin typeface="Livvic" panose="020B0604020202020204" charset="0"/>
              </a:rPr>
              <a:t> of its total revenue, which amounted to </a:t>
            </a:r>
            <a:r>
              <a:rPr lang="en-US" sz="1200" b="0" i="0" dirty="0">
                <a:solidFill>
                  <a:schemeClr val="accent1"/>
                </a:solidFill>
                <a:effectLst/>
                <a:latin typeface="Livvic" panose="020B0604020202020204" charset="0"/>
              </a:rPr>
              <a:t>₹ 486 </a:t>
            </a:r>
            <a:r>
              <a:rPr lang="en-US" sz="1200" b="0" i="0" dirty="0">
                <a:solidFill>
                  <a:schemeClr val="bg1">
                    <a:lumMod val="50000"/>
                  </a:schemeClr>
                </a:solidFill>
                <a:effectLst/>
                <a:latin typeface="Livvic" panose="020B0604020202020204" charset="0"/>
              </a:rPr>
              <a:t>million, while the revenue generated from document registration stood at </a:t>
            </a:r>
            <a:r>
              <a:rPr lang="en-US" sz="1200" b="0" i="0" dirty="0">
                <a:solidFill>
                  <a:schemeClr val="accent1"/>
                </a:solidFill>
                <a:effectLst/>
                <a:latin typeface="Livvic" panose="020B0604020202020204" charset="0"/>
              </a:rPr>
              <a:t>₹474</a:t>
            </a:r>
            <a:r>
              <a:rPr lang="en-US" sz="1200" b="0" i="0" dirty="0">
                <a:solidFill>
                  <a:schemeClr val="bg1">
                    <a:lumMod val="50000"/>
                  </a:schemeClr>
                </a:solidFill>
                <a:effectLst/>
                <a:latin typeface="Livvic" panose="020B0604020202020204" charset="0"/>
              </a:rPr>
              <a:t> million. </a:t>
            </a:r>
          </a:p>
          <a:p>
            <a:pPr algn="l"/>
            <a:endParaRPr lang="en-US" sz="1200" b="0" i="0" dirty="0">
              <a:solidFill>
                <a:schemeClr val="bg1">
                  <a:lumMod val="50000"/>
                </a:schemeClr>
              </a:solidFill>
              <a:effectLst/>
              <a:latin typeface="Livvic" panose="020B0604020202020204" charset="0"/>
            </a:endParaRPr>
          </a:p>
          <a:p>
            <a:pPr algn="l"/>
            <a:r>
              <a:rPr lang="en-US" sz="1200" b="1" dirty="0">
                <a:solidFill>
                  <a:schemeClr val="bg1">
                    <a:lumMod val="50000"/>
                  </a:schemeClr>
                </a:solidFill>
                <a:latin typeface="Livvic" panose="020B0604020202020204" charset="0"/>
              </a:rPr>
              <a:t>Nirmal</a:t>
            </a:r>
            <a:r>
              <a:rPr lang="en-US" sz="1200" b="0" i="0" dirty="0">
                <a:solidFill>
                  <a:schemeClr val="bg1">
                    <a:lumMod val="50000"/>
                  </a:schemeClr>
                </a:solidFill>
                <a:effectLst/>
                <a:latin typeface="Livvic" panose="020B0604020202020204" charset="0"/>
              </a:rPr>
              <a:t>:  The District ranks as the second-highest in e-stamp revenue contribution, accounting for </a:t>
            </a:r>
            <a:r>
              <a:rPr lang="en-US" sz="1200" b="0" i="0" dirty="0">
                <a:solidFill>
                  <a:schemeClr val="accent1"/>
                </a:solidFill>
                <a:effectLst/>
                <a:latin typeface="Livvic" panose="020B0604020202020204" charset="0"/>
              </a:rPr>
              <a:t>50.52% </a:t>
            </a:r>
            <a:r>
              <a:rPr lang="en-US" sz="1200" b="0" i="0" dirty="0">
                <a:solidFill>
                  <a:schemeClr val="bg1">
                    <a:lumMod val="50000"/>
                  </a:schemeClr>
                </a:solidFill>
                <a:effectLst/>
                <a:latin typeface="Livvic" panose="020B0604020202020204" charset="0"/>
              </a:rPr>
              <a:t>of its total revenue. E-stamp revenue amounted to </a:t>
            </a:r>
            <a:r>
              <a:rPr lang="en-US" sz="1200" b="0" i="0" dirty="0">
                <a:solidFill>
                  <a:schemeClr val="accent1"/>
                </a:solidFill>
                <a:effectLst/>
                <a:latin typeface="Livvic" panose="020B0604020202020204" charset="0"/>
              </a:rPr>
              <a:t>₹ 346 </a:t>
            </a:r>
            <a:r>
              <a:rPr lang="en-US" sz="1200" b="0" i="0" dirty="0">
                <a:solidFill>
                  <a:schemeClr val="bg1">
                    <a:lumMod val="50000"/>
                  </a:schemeClr>
                </a:solidFill>
                <a:effectLst/>
                <a:latin typeface="Livvic" panose="020B0604020202020204" charset="0"/>
              </a:rPr>
              <a:t>million, closely followed by document revenue at </a:t>
            </a:r>
            <a:r>
              <a:rPr lang="en-US" sz="1200" b="0" i="0" dirty="0">
                <a:solidFill>
                  <a:schemeClr val="accent1"/>
                </a:solidFill>
                <a:effectLst/>
                <a:latin typeface="Livvic" panose="020B0604020202020204" charset="0"/>
              </a:rPr>
              <a:t>₹ 339 </a:t>
            </a:r>
            <a:r>
              <a:rPr lang="en-US" sz="1200" b="0" i="0" dirty="0">
                <a:solidFill>
                  <a:schemeClr val="bg1">
                    <a:lumMod val="50000"/>
                  </a:schemeClr>
                </a:solidFill>
                <a:effectLst/>
                <a:latin typeface="Livvic" panose="020B0604020202020204" charset="0"/>
              </a:rPr>
              <a:t>million.</a:t>
            </a:r>
          </a:p>
        </p:txBody>
      </p:sp>
      <p:pic>
        <p:nvPicPr>
          <p:cNvPr id="2" name="Picture 1">
            <a:extLst>
              <a:ext uri="{FF2B5EF4-FFF2-40B4-BE49-F238E27FC236}">
                <a16:creationId xmlns:a16="http://schemas.microsoft.com/office/drawing/2014/main" id="{3F146A49-DA46-65CD-0DC5-56BA507BDDD8}"/>
              </a:ext>
            </a:extLst>
          </p:cNvPr>
          <p:cNvPicPr>
            <a:picLocks noChangeAspect="1"/>
          </p:cNvPicPr>
          <p:nvPr/>
        </p:nvPicPr>
        <p:blipFill>
          <a:blip r:embed="rId3"/>
          <a:stretch>
            <a:fillRect/>
          </a:stretch>
        </p:blipFill>
        <p:spPr>
          <a:xfrm>
            <a:off x="-6810255" y="794855"/>
            <a:ext cx="6599186" cy="3873104"/>
          </a:xfrm>
          <a:prstGeom prst="rect">
            <a:avLst/>
          </a:prstGeom>
        </p:spPr>
      </p:pic>
    </p:spTree>
    <p:extLst>
      <p:ext uri="{BB962C8B-B14F-4D97-AF65-F5344CB8AC3E}">
        <p14:creationId xmlns:p14="http://schemas.microsoft.com/office/powerpoint/2010/main" val="7555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p:nvPr>
        </p:nvSpPr>
        <p:spPr>
          <a:xfrm>
            <a:off x="0" y="298450"/>
            <a:ext cx="8420100" cy="7635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2.How does the revenue generated from document registration compare to the revenue generated from e-stamp challans across districts? List down the top 5 districts where e-stamps revenue contributes significantly more to the revenue than the documents in FY 2022?</a:t>
            </a:r>
            <a:endParaRPr dirty="0">
              <a:solidFill>
                <a:schemeClr val="bg1"/>
              </a:solidFill>
            </a:endParaRPr>
          </a:p>
        </p:txBody>
      </p:sp>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6654188" y="1270396"/>
            <a:ext cx="2368628"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100" b="1" dirty="0" err="1">
                <a:solidFill>
                  <a:schemeClr val="bg1">
                    <a:lumMod val="50000"/>
                  </a:schemeClr>
                </a:solidFill>
                <a:latin typeface="Livvic" panose="020B0604020202020204" charset="0"/>
              </a:rPr>
              <a:t>J</a:t>
            </a:r>
            <a:r>
              <a:rPr lang="en-US" sz="1100" b="1" i="0" dirty="0" err="1">
                <a:solidFill>
                  <a:schemeClr val="bg1">
                    <a:lumMod val="50000"/>
                  </a:schemeClr>
                </a:solidFill>
                <a:effectLst/>
                <a:latin typeface="Livvic" panose="020B0604020202020204" charset="0"/>
              </a:rPr>
              <a:t>angoan</a:t>
            </a:r>
            <a:r>
              <a:rPr lang="en-US" sz="1100" b="0" i="0" dirty="0">
                <a:solidFill>
                  <a:srgbClr val="002060"/>
                </a:solidFill>
                <a:effectLst/>
                <a:latin typeface="Livvic" panose="020B0604020202020204" charset="0"/>
              </a:rPr>
              <a:t>: </a:t>
            </a:r>
            <a:r>
              <a:rPr lang="en-US" sz="1100" b="0" i="0" dirty="0">
                <a:solidFill>
                  <a:schemeClr val="bg1">
                    <a:lumMod val="50000"/>
                  </a:schemeClr>
                </a:solidFill>
                <a:effectLst/>
                <a:latin typeface="Livvic" panose="020B0604020202020204" charset="0"/>
              </a:rPr>
              <a:t>The District takes the lead in e-stamps revenue generation, constituting </a:t>
            </a:r>
            <a:r>
              <a:rPr lang="en-US" sz="1100" b="0" i="0" dirty="0">
                <a:solidFill>
                  <a:schemeClr val="accent1"/>
                </a:solidFill>
                <a:effectLst/>
                <a:latin typeface="Livvic" panose="020B0604020202020204" charset="0"/>
              </a:rPr>
              <a:t>50.63%</a:t>
            </a:r>
            <a:r>
              <a:rPr lang="en-US" sz="1100" b="0" i="0" dirty="0">
                <a:solidFill>
                  <a:schemeClr val="bg1">
                    <a:lumMod val="50000"/>
                  </a:schemeClr>
                </a:solidFill>
                <a:effectLst/>
                <a:latin typeface="Livvic" panose="020B0604020202020204" charset="0"/>
              </a:rPr>
              <a:t> of its total revenue, which amounted to </a:t>
            </a:r>
            <a:r>
              <a:rPr lang="en-US" sz="1100" b="0" i="0" dirty="0">
                <a:solidFill>
                  <a:schemeClr val="accent1"/>
                </a:solidFill>
                <a:effectLst/>
                <a:latin typeface="Livvic" panose="020B0604020202020204" charset="0"/>
              </a:rPr>
              <a:t>₹ 486 </a:t>
            </a:r>
            <a:r>
              <a:rPr lang="en-US" sz="1100" b="0" i="0" dirty="0">
                <a:solidFill>
                  <a:schemeClr val="bg1">
                    <a:lumMod val="50000"/>
                  </a:schemeClr>
                </a:solidFill>
                <a:effectLst/>
                <a:latin typeface="Livvic" panose="020B0604020202020204" charset="0"/>
              </a:rPr>
              <a:t>million, while the revenue generated from document registration stood at </a:t>
            </a:r>
            <a:r>
              <a:rPr lang="en-US" sz="1100" b="0" i="0" dirty="0">
                <a:solidFill>
                  <a:schemeClr val="accent1"/>
                </a:solidFill>
                <a:effectLst/>
                <a:latin typeface="Livvic" panose="020B0604020202020204" charset="0"/>
              </a:rPr>
              <a:t>₹474</a:t>
            </a:r>
            <a:r>
              <a:rPr lang="en-US" sz="1100" b="0" i="0" dirty="0">
                <a:solidFill>
                  <a:schemeClr val="bg1">
                    <a:lumMod val="50000"/>
                  </a:schemeClr>
                </a:solidFill>
                <a:effectLst/>
                <a:latin typeface="Livvic" panose="020B0604020202020204" charset="0"/>
              </a:rPr>
              <a:t> million.</a:t>
            </a:r>
            <a:r>
              <a:rPr lang="en-US" sz="1100" b="0" i="0" dirty="0">
                <a:solidFill>
                  <a:schemeClr val="accent4">
                    <a:lumMod val="60000"/>
                    <a:lumOff val="40000"/>
                  </a:schemeClr>
                </a:solidFill>
                <a:effectLst/>
                <a:latin typeface="Livvic" panose="020B0604020202020204" charset="0"/>
              </a:rPr>
              <a:t> </a:t>
            </a:r>
            <a:endParaRPr lang="en-US" sz="1100" b="0" i="0" dirty="0">
              <a:solidFill>
                <a:schemeClr val="bg1">
                  <a:lumMod val="50000"/>
                </a:schemeClr>
              </a:solidFill>
              <a:effectLst/>
              <a:latin typeface="Livvic" panose="020B0604020202020204" charset="0"/>
            </a:endParaRPr>
          </a:p>
          <a:p>
            <a:pPr algn="l"/>
            <a:endParaRPr lang="en-US" sz="1200" b="0" i="0" dirty="0">
              <a:solidFill>
                <a:schemeClr val="bg1">
                  <a:lumMod val="50000"/>
                </a:schemeClr>
              </a:solidFill>
              <a:effectLst/>
              <a:latin typeface="Livvic" panose="020B0604020202020204" charset="0"/>
            </a:endParaRPr>
          </a:p>
          <a:p>
            <a:pPr algn="l"/>
            <a:r>
              <a:rPr lang="en-US" sz="1100" b="1" i="0" dirty="0">
                <a:solidFill>
                  <a:schemeClr val="bg1">
                    <a:lumMod val="50000"/>
                  </a:schemeClr>
                </a:solidFill>
                <a:effectLst/>
                <a:latin typeface="Livvic" panose="020B0604020202020204" charset="0"/>
              </a:rPr>
              <a:t>Nirmal</a:t>
            </a:r>
            <a:r>
              <a:rPr lang="en-US" sz="1100" b="0" i="0" dirty="0">
                <a:solidFill>
                  <a:schemeClr val="bg1">
                    <a:lumMod val="50000"/>
                  </a:schemeClr>
                </a:solidFill>
                <a:effectLst/>
                <a:latin typeface="Livvic" panose="020B0604020202020204" charset="0"/>
              </a:rPr>
              <a:t>: The District ranks as the second-highest in e-stamp revenue contribution, accounting for </a:t>
            </a:r>
            <a:r>
              <a:rPr lang="en-US" sz="1100" b="0" i="0" dirty="0">
                <a:solidFill>
                  <a:schemeClr val="accent1"/>
                </a:solidFill>
                <a:effectLst/>
                <a:latin typeface="Livvic" panose="020B0604020202020204" charset="0"/>
              </a:rPr>
              <a:t>50.52%</a:t>
            </a:r>
            <a:r>
              <a:rPr lang="en-US" sz="1100" b="0" i="0" dirty="0">
                <a:solidFill>
                  <a:schemeClr val="bg1">
                    <a:lumMod val="50000"/>
                  </a:schemeClr>
                </a:solidFill>
                <a:effectLst/>
                <a:latin typeface="Livvic" panose="020B0604020202020204" charset="0"/>
              </a:rPr>
              <a:t> of its total revenue. E-stamp revenue amounted to </a:t>
            </a:r>
            <a:r>
              <a:rPr lang="en-US" sz="1100" b="0" i="0" dirty="0">
                <a:solidFill>
                  <a:schemeClr val="accent1"/>
                </a:solidFill>
                <a:effectLst/>
                <a:latin typeface="Livvic" panose="020B0604020202020204" charset="0"/>
              </a:rPr>
              <a:t>₹ </a:t>
            </a:r>
            <a:r>
              <a:rPr lang="en-US" sz="1100" b="0" i="0" dirty="0">
                <a:solidFill>
                  <a:schemeClr val="bg1">
                    <a:lumMod val="50000"/>
                  </a:schemeClr>
                </a:solidFill>
                <a:effectLst/>
                <a:latin typeface="Livvic" panose="020B0604020202020204" charset="0"/>
              </a:rPr>
              <a:t>346 million, closely followed by document revenue at </a:t>
            </a:r>
            <a:r>
              <a:rPr lang="en-US" sz="1100" b="0" i="0" dirty="0">
                <a:solidFill>
                  <a:schemeClr val="accent1"/>
                </a:solidFill>
                <a:effectLst/>
                <a:latin typeface="Livvic" panose="020B0604020202020204" charset="0"/>
              </a:rPr>
              <a:t>₹ </a:t>
            </a:r>
            <a:r>
              <a:rPr lang="en-US" sz="1100" b="0" i="0" dirty="0">
                <a:solidFill>
                  <a:schemeClr val="bg1">
                    <a:lumMod val="50000"/>
                  </a:schemeClr>
                </a:solidFill>
                <a:effectLst/>
                <a:latin typeface="Livvic" panose="020B0604020202020204" charset="0"/>
              </a:rPr>
              <a:t>339 million.</a:t>
            </a:r>
          </a:p>
        </p:txBody>
      </p:sp>
      <p:pic>
        <p:nvPicPr>
          <p:cNvPr id="6" name="Picture 5">
            <a:extLst>
              <a:ext uri="{FF2B5EF4-FFF2-40B4-BE49-F238E27FC236}">
                <a16:creationId xmlns:a16="http://schemas.microsoft.com/office/drawing/2014/main" id="{84F46503-E790-5316-2807-EC57778965BB}"/>
              </a:ext>
            </a:extLst>
          </p:cNvPr>
          <p:cNvPicPr>
            <a:picLocks noChangeAspect="1"/>
          </p:cNvPicPr>
          <p:nvPr/>
        </p:nvPicPr>
        <p:blipFill>
          <a:blip r:embed="rId4">
            <a:alphaModFix/>
          </a:blip>
          <a:stretch>
            <a:fillRect/>
          </a:stretch>
        </p:blipFill>
        <p:spPr>
          <a:xfrm>
            <a:off x="0" y="1165166"/>
            <a:ext cx="6599186" cy="3873104"/>
          </a:xfrm>
          <a:prstGeom prst="rect">
            <a:avLst/>
          </a:prstGeom>
        </p:spPr>
      </p:pic>
    </p:spTree>
    <p:extLst>
      <p:ext uri="{BB962C8B-B14F-4D97-AF65-F5344CB8AC3E}">
        <p14:creationId xmlns:p14="http://schemas.microsoft.com/office/powerpoint/2010/main" val="232391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1760538"/>
            <a:ext cx="8420100" cy="763587"/>
          </a:xfrm>
          <a:prstGeom prst="rect">
            <a:avLst/>
          </a:prstGeom>
        </p:spPr>
        <p:txBody>
          <a:bodyPr spcFirstLastPara="1" wrap="square" lIns="91425" tIns="91425" rIns="91425" bIns="91425" anchor="t" anchorCtr="0">
            <a:noAutofit/>
          </a:bodyPr>
          <a:lstStyle/>
          <a:p>
            <a:pPr lvl="0">
              <a:spcBef>
                <a:spcPts val="0"/>
              </a:spcBef>
            </a:pPr>
            <a:r>
              <a:rPr lang="en-US" sz="2000" dirty="0">
                <a:solidFill>
                  <a:schemeClr val="bg1"/>
                </a:solidFill>
              </a:rPr>
              <a:t>3. Is there any alteration of e-Stamp challan count and document registration count pattern since the implementation of e-Stamp challan? If so, what suggestions would you propose the government?</a:t>
            </a:r>
            <a:endParaRPr sz="4400" dirty="0">
              <a:solidFill>
                <a:schemeClr val="bg1"/>
              </a:solidFill>
            </a:endParaRPr>
          </a:p>
        </p:txBody>
      </p:sp>
    </p:spTree>
    <p:extLst>
      <p:ext uri="{BB962C8B-B14F-4D97-AF65-F5344CB8AC3E}">
        <p14:creationId xmlns:p14="http://schemas.microsoft.com/office/powerpoint/2010/main" val="46285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298450"/>
            <a:ext cx="8420100" cy="7635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3. Is there any alteration of e-Stamp challan count and document registration count pattern since the implementation of e-Stamp challan? If so, what suggestions would you propose to the government?</a:t>
            </a:r>
            <a:endParaRPr sz="3200" dirty="0">
              <a:solidFill>
                <a:schemeClr val="bg1"/>
              </a:solidFill>
            </a:endParaRPr>
          </a:p>
        </p:txBody>
      </p:sp>
      <p:sp>
        <p:nvSpPr>
          <p:cNvPr id="9" name="Google Shape;206;p30">
            <a:extLst>
              <a:ext uri="{FF2B5EF4-FFF2-40B4-BE49-F238E27FC236}">
                <a16:creationId xmlns:a16="http://schemas.microsoft.com/office/drawing/2014/main" id="{D1C670FF-45D7-4F30-8B21-0592A85FA884}"/>
              </a:ext>
            </a:extLst>
          </p:cNvPr>
          <p:cNvSpPr txBox="1">
            <a:spLocks/>
          </p:cNvSpPr>
          <p:nvPr/>
        </p:nvSpPr>
        <p:spPr>
          <a:xfrm>
            <a:off x="481013" y="4120308"/>
            <a:ext cx="8301686" cy="8949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i="0" dirty="0">
                <a:solidFill>
                  <a:schemeClr val="bg1"/>
                </a:solidFill>
                <a:effectLst/>
                <a:latin typeface="Livvic" panose="020B0604020202020204" charset="0"/>
              </a:rPr>
              <a:t>After implementing e-stamps in December 2020, there was a sudden surge in revenue, and it has since maintained a balanced 50-50 ratio between e-stamp and document registration revenue.</a:t>
            </a:r>
          </a:p>
        </p:txBody>
      </p:sp>
      <p:pic>
        <p:nvPicPr>
          <p:cNvPr id="5" name="Picture 4">
            <a:extLst>
              <a:ext uri="{FF2B5EF4-FFF2-40B4-BE49-F238E27FC236}">
                <a16:creationId xmlns:a16="http://schemas.microsoft.com/office/drawing/2014/main" id="{0579C077-128B-D1EF-5130-87CBE94813B9}"/>
              </a:ext>
            </a:extLst>
          </p:cNvPr>
          <p:cNvPicPr>
            <a:picLocks noChangeAspect="1"/>
          </p:cNvPicPr>
          <p:nvPr/>
        </p:nvPicPr>
        <p:blipFill>
          <a:blip r:embed="rId3"/>
          <a:stretch>
            <a:fillRect/>
          </a:stretch>
        </p:blipFill>
        <p:spPr>
          <a:xfrm>
            <a:off x="262495" y="1067163"/>
            <a:ext cx="8805878" cy="3009174"/>
          </a:xfrm>
          <a:prstGeom prst="rect">
            <a:avLst/>
          </a:prstGeom>
        </p:spPr>
      </p:pic>
      <p:pic>
        <p:nvPicPr>
          <p:cNvPr id="8" name="Picture 7">
            <a:extLst>
              <a:ext uri="{FF2B5EF4-FFF2-40B4-BE49-F238E27FC236}">
                <a16:creationId xmlns:a16="http://schemas.microsoft.com/office/drawing/2014/main" id="{50AF901F-1ED3-3347-3C94-4D9D1B019BED}"/>
              </a:ext>
            </a:extLst>
          </p:cNvPr>
          <p:cNvPicPr>
            <a:picLocks noChangeAspect="1"/>
          </p:cNvPicPr>
          <p:nvPr/>
        </p:nvPicPr>
        <p:blipFill>
          <a:blip r:embed="rId4"/>
          <a:stretch>
            <a:fillRect/>
          </a:stretch>
        </p:blipFill>
        <p:spPr>
          <a:xfrm>
            <a:off x="6995085" y="1283481"/>
            <a:ext cx="1358269" cy="577264"/>
          </a:xfrm>
          <a:prstGeom prst="rect">
            <a:avLst/>
          </a:prstGeom>
        </p:spPr>
      </p:pic>
    </p:spTree>
    <p:extLst>
      <p:ext uri="{BB962C8B-B14F-4D97-AF65-F5344CB8AC3E}">
        <p14:creationId xmlns:p14="http://schemas.microsoft.com/office/powerpoint/2010/main" val="125160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298450"/>
            <a:ext cx="8420100" cy="7635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3. Is there any alteration of e-Stamp challan count and document registration count pattern since the implementation of e-Stamp challan? If so, what suggestions would you propose to the government?</a:t>
            </a:r>
            <a:endParaRPr sz="3200" dirty="0">
              <a:solidFill>
                <a:schemeClr val="bg1"/>
              </a:solidFill>
            </a:endParaRPr>
          </a:p>
        </p:txBody>
      </p:sp>
      <p:sp>
        <p:nvSpPr>
          <p:cNvPr id="9" name="Google Shape;206;p30">
            <a:extLst>
              <a:ext uri="{FF2B5EF4-FFF2-40B4-BE49-F238E27FC236}">
                <a16:creationId xmlns:a16="http://schemas.microsoft.com/office/drawing/2014/main" id="{D1C670FF-45D7-4F30-8B21-0592A85FA884}"/>
              </a:ext>
            </a:extLst>
          </p:cNvPr>
          <p:cNvSpPr txBox="1">
            <a:spLocks/>
          </p:cNvSpPr>
          <p:nvPr/>
        </p:nvSpPr>
        <p:spPr>
          <a:xfrm>
            <a:off x="481013" y="4120308"/>
            <a:ext cx="8301686" cy="8949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i="0" dirty="0">
                <a:solidFill>
                  <a:schemeClr val="bg1"/>
                </a:solidFill>
                <a:effectLst/>
                <a:latin typeface="Livvic" panose="020B0604020202020204" charset="0"/>
              </a:rPr>
              <a:t>Before the implementation of e-stamps, the highest revenue was </a:t>
            </a:r>
            <a:r>
              <a:rPr lang="en-US" sz="1200" b="0" i="0" dirty="0">
                <a:solidFill>
                  <a:schemeClr val="accent1"/>
                </a:solidFill>
                <a:effectLst/>
                <a:latin typeface="Livvic" panose="020B0604020202020204" charset="0"/>
              </a:rPr>
              <a:t>435k</a:t>
            </a:r>
            <a:r>
              <a:rPr lang="en-US" sz="1200" b="0" i="0" dirty="0">
                <a:solidFill>
                  <a:schemeClr val="bg1"/>
                </a:solidFill>
                <a:effectLst/>
                <a:latin typeface="Livvic" panose="020B0604020202020204" charset="0"/>
              </a:rPr>
              <a:t> After implementation, it reached a peak of             </a:t>
            </a:r>
          </a:p>
          <a:p>
            <a:r>
              <a:rPr lang="en-US" sz="1200" b="0" i="0">
                <a:solidFill>
                  <a:schemeClr val="accent1"/>
                </a:solidFill>
                <a:effectLst/>
                <a:latin typeface="Livvic" panose="020B0604020202020204" charset="0"/>
              </a:rPr>
              <a:t>1 </a:t>
            </a:r>
            <a:r>
              <a:rPr lang="en-US" sz="1200" b="0" i="0" dirty="0">
                <a:solidFill>
                  <a:schemeClr val="accent1"/>
                </a:solidFill>
                <a:effectLst/>
                <a:latin typeface="Livvic" panose="020B0604020202020204" charset="0"/>
              </a:rPr>
              <a:t>million</a:t>
            </a:r>
            <a:r>
              <a:rPr lang="en-US" sz="1200" b="0" i="0" dirty="0">
                <a:solidFill>
                  <a:schemeClr val="bg1"/>
                </a:solidFill>
                <a:effectLst/>
                <a:latin typeface="Livvic" panose="020B0604020202020204" charset="0"/>
              </a:rPr>
              <a:t> and has since maintained an average of </a:t>
            </a:r>
            <a:r>
              <a:rPr lang="en-US" sz="1200" b="0" i="0">
                <a:solidFill>
                  <a:schemeClr val="bg1"/>
                </a:solidFill>
                <a:effectLst/>
                <a:latin typeface="Livvic" panose="020B0604020202020204" charset="0"/>
              </a:rPr>
              <a:t>approximately </a:t>
            </a:r>
            <a:r>
              <a:rPr lang="en-US" sz="1200" b="0" i="0">
                <a:solidFill>
                  <a:schemeClr val="accent1"/>
                </a:solidFill>
                <a:effectLst/>
                <a:latin typeface="Livvic" panose="020B0604020202020204" charset="0"/>
              </a:rPr>
              <a:t>600k</a:t>
            </a:r>
            <a:endParaRPr lang="en-US" sz="1200" dirty="0">
              <a:solidFill>
                <a:schemeClr val="bg1"/>
              </a:solidFill>
              <a:latin typeface="Livvic" panose="020B0604020202020204" charset="0"/>
            </a:endParaRPr>
          </a:p>
        </p:txBody>
      </p:sp>
      <p:pic>
        <p:nvPicPr>
          <p:cNvPr id="3" name="Picture 2">
            <a:extLst>
              <a:ext uri="{FF2B5EF4-FFF2-40B4-BE49-F238E27FC236}">
                <a16:creationId xmlns:a16="http://schemas.microsoft.com/office/drawing/2014/main" id="{9020AE7C-A966-CF7B-A8E3-91253D83EAE6}"/>
              </a:ext>
            </a:extLst>
          </p:cNvPr>
          <p:cNvPicPr>
            <a:picLocks noChangeAspect="1"/>
          </p:cNvPicPr>
          <p:nvPr/>
        </p:nvPicPr>
        <p:blipFill rotWithShape="1">
          <a:blip r:embed="rId3"/>
          <a:srcRect r="555"/>
          <a:stretch/>
        </p:blipFill>
        <p:spPr>
          <a:xfrm>
            <a:off x="155226" y="1062038"/>
            <a:ext cx="8833548" cy="3000514"/>
          </a:xfrm>
          <a:prstGeom prst="rect">
            <a:avLst/>
          </a:prstGeom>
        </p:spPr>
      </p:pic>
    </p:spTree>
    <p:extLst>
      <p:ext uri="{BB962C8B-B14F-4D97-AF65-F5344CB8AC3E}">
        <p14:creationId xmlns:p14="http://schemas.microsoft.com/office/powerpoint/2010/main" val="267760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7" name="Google Shape;207;p30">
            <a:extLst>
              <a:ext uri="{FF2B5EF4-FFF2-40B4-BE49-F238E27FC236}">
                <a16:creationId xmlns:a16="http://schemas.microsoft.com/office/drawing/2014/main" id="{308AD3CD-2763-48B3-B345-B616A19403E2}"/>
              </a:ext>
            </a:extLst>
          </p:cNvPr>
          <p:cNvSpPr/>
          <p:nvPr/>
        </p:nvSpPr>
        <p:spPr>
          <a:xfrm rot="-5400000">
            <a:off x="1775552" y="-1618863"/>
            <a:ext cx="487499" cy="4038602"/>
          </a:xfrm>
          <a:prstGeom prst="rect">
            <a:avLst/>
          </a:prstGeom>
          <a:gradFill>
            <a:gsLst>
              <a:gs pos="0">
                <a:srgbClr val="908269">
                  <a:alpha val="71000"/>
                </a:srgbClr>
              </a:gs>
              <a:gs pos="100000">
                <a:schemeClr val="accent1"/>
              </a:gs>
            </a:gsLst>
            <a:lin ang="126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817;p55">
            <a:extLst>
              <a:ext uri="{FF2B5EF4-FFF2-40B4-BE49-F238E27FC236}">
                <a16:creationId xmlns:a16="http://schemas.microsoft.com/office/drawing/2014/main" id="{65F7A859-C9F8-45FD-A5E8-FA3CEABC418C}"/>
              </a:ext>
            </a:extLst>
          </p:cNvPr>
          <p:cNvGrpSpPr/>
          <p:nvPr/>
        </p:nvGrpSpPr>
        <p:grpSpPr>
          <a:xfrm rot="-5400000">
            <a:off x="2579517" y="-1284044"/>
            <a:ext cx="3940663" cy="7954179"/>
            <a:chOff x="4379261" y="3450715"/>
            <a:chExt cx="390984" cy="766732"/>
          </a:xfrm>
        </p:grpSpPr>
        <p:sp>
          <p:nvSpPr>
            <p:cNvPr id="30" name="Google Shape;818;p55">
              <a:extLst>
                <a:ext uri="{FF2B5EF4-FFF2-40B4-BE49-F238E27FC236}">
                  <a16:creationId xmlns:a16="http://schemas.microsoft.com/office/drawing/2014/main" id="{B02061EF-EA50-42CD-BD18-0D95EDAC6709}"/>
                </a:ext>
              </a:extLst>
            </p:cNvPr>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19;p55">
              <a:extLst>
                <a:ext uri="{FF2B5EF4-FFF2-40B4-BE49-F238E27FC236}">
                  <a16:creationId xmlns:a16="http://schemas.microsoft.com/office/drawing/2014/main" id="{36FE63B6-A549-459B-AAA3-C6D25FAEC478}"/>
                </a:ext>
              </a:extLst>
            </p:cNvPr>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8"/>
          <p:cNvSpPr txBox="1">
            <a:spLocks noGrp="1"/>
          </p:cNvSpPr>
          <p:nvPr>
            <p:ph type="ctrTitle"/>
          </p:nvPr>
        </p:nvSpPr>
        <p:spPr>
          <a:xfrm>
            <a:off x="374699" y="170392"/>
            <a:ext cx="517780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1"/>
                </a:solidFill>
              </a:rPr>
              <a:t>Suggestion for Government</a:t>
            </a:r>
            <a:endParaRPr sz="2000" dirty="0">
              <a:solidFill>
                <a:schemeClr val="bg1"/>
              </a:solidFill>
            </a:endParaRPr>
          </a:p>
        </p:txBody>
      </p:sp>
      <p:sp>
        <p:nvSpPr>
          <p:cNvPr id="14" name="TextBox 13">
            <a:extLst>
              <a:ext uri="{FF2B5EF4-FFF2-40B4-BE49-F238E27FC236}">
                <a16:creationId xmlns:a16="http://schemas.microsoft.com/office/drawing/2014/main" id="{510EB785-A110-4F3E-BDEF-21654CEDE508}"/>
              </a:ext>
            </a:extLst>
          </p:cNvPr>
          <p:cNvSpPr txBox="1"/>
          <p:nvPr/>
        </p:nvSpPr>
        <p:spPr>
          <a:xfrm>
            <a:off x="1927293" y="736418"/>
            <a:ext cx="6643948" cy="4154984"/>
          </a:xfrm>
          <a:prstGeom prst="rect">
            <a:avLst/>
          </a:prstGeom>
          <a:noFill/>
        </p:spPr>
        <p:txBody>
          <a:bodyPr wrap="square" rtlCol="0">
            <a:spAutoFit/>
          </a:bodyPr>
          <a:lstStyle/>
          <a:p>
            <a:r>
              <a:rPr lang="en-US" sz="1100" b="1" i="0" dirty="0">
                <a:solidFill>
                  <a:schemeClr val="bg2">
                    <a:lumMod val="75000"/>
                  </a:schemeClr>
                </a:solidFill>
                <a:effectLst/>
                <a:latin typeface="Livvic" panose="020B0604020202020204" charset="0"/>
              </a:rPr>
              <a:t>Promote E-Stamp Awareness</a:t>
            </a:r>
            <a:r>
              <a:rPr lang="en-US" sz="1100" b="0" i="0" dirty="0">
                <a:solidFill>
                  <a:schemeClr val="bg2">
                    <a:lumMod val="75000"/>
                  </a:schemeClr>
                </a:solidFill>
                <a:effectLst/>
                <a:latin typeface="Livvic" panose="020B0604020202020204" charset="0"/>
              </a:rPr>
              <a:t>: Sustain initiatives to enhance awareness of E-Stamp within the community, enterprises, and legal organizations. Implement educational campaigns and offer resources to ease the shift from conventional stamps to digital ones.</a:t>
            </a:r>
          </a:p>
          <a:p>
            <a:endParaRPr lang="en-US" sz="1100" b="0" i="0" dirty="0">
              <a:solidFill>
                <a:schemeClr val="bg2">
                  <a:lumMod val="75000"/>
                </a:schemeClr>
              </a:solidFill>
              <a:effectLst/>
              <a:latin typeface="Livvic" panose="020B0604020202020204" charset="0"/>
            </a:endParaRPr>
          </a:p>
          <a:p>
            <a:r>
              <a:rPr lang="en-US" sz="1100" b="1" dirty="0">
                <a:solidFill>
                  <a:schemeClr val="bg1"/>
                </a:solidFill>
                <a:latin typeface="Livvic" panose="020B0604020202020204" charset="0"/>
              </a:rPr>
              <a:t>Create Step-by-Step YouTube Tutorials: </a:t>
            </a:r>
            <a:r>
              <a:rPr lang="en-US" sz="1100" dirty="0">
                <a:solidFill>
                  <a:schemeClr val="bg2">
                    <a:lumMod val="75000"/>
                  </a:schemeClr>
                </a:solidFill>
                <a:latin typeface="Livvic" panose="020B0604020202020204" charset="0"/>
              </a:rPr>
              <a:t>Develop comprehensive step-by-step YouTube tutorials on how to generate e-stamps from the website. These tutorials should cater to users of all levels of technical expertise, making the process easy to understand.</a:t>
            </a:r>
          </a:p>
          <a:p>
            <a:endParaRPr lang="en-US" sz="1100" dirty="0">
              <a:solidFill>
                <a:schemeClr val="bg2">
                  <a:lumMod val="75000"/>
                </a:schemeClr>
              </a:solidFill>
              <a:latin typeface="Livvic" panose="020B0604020202020204" charset="0"/>
            </a:endParaRPr>
          </a:p>
          <a:p>
            <a:r>
              <a:rPr lang="en-US" sz="1100" b="1" dirty="0">
                <a:solidFill>
                  <a:schemeClr val="bg1"/>
                </a:solidFill>
                <a:latin typeface="Livvic" panose="020B0604020202020204" charset="0"/>
              </a:rPr>
              <a:t>Streamline Payment Options:</a:t>
            </a:r>
            <a:r>
              <a:rPr lang="en-US" sz="1100" dirty="0">
                <a:solidFill>
                  <a:schemeClr val="bg2">
                    <a:lumMod val="75000"/>
                  </a:schemeClr>
                </a:solidFill>
                <a:latin typeface="Livvic" panose="020B0604020202020204" charset="0"/>
              </a:rPr>
              <a:t> Make payment options more user-friendly by offering a variety of payment methods, including credit/debit cards and digital wallets. Additionally, consider providing concessions for transactions made using UPI (Unified Payments Interface) to incentivize its usage.</a:t>
            </a:r>
          </a:p>
          <a:p>
            <a:endParaRPr lang="en-US" sz="1100" dirty="0">
              <a:solidFill>
                <a:schemeClr val="bg2">
                  <a:lumMod val="75000"/>
                </a:schemeClr>
              </a:solidFill>
              <a:latin typeface="Livvic" panose="020B0604020202020204" charset="0"/>
            </a:endParaRPr>
          </a:p>
          <a:p>
            <a:r>
              <a:rPr lang="en-US" sz="1100" b="1" dirty="0">
                <a:solidFill>
                  <a:schemeClr val="bg1"/>
                </a:solidFill>
                <a:latin typeface="Livvic" panose="020B0604020202020204" charset="0"/>
              </a:rPr>
              <a:t>Simplify User Interface:</a:t>
            </a:r>
            <a:r>
              <a:rPr lang="en-US" sz="1100" dirty="0">
                <a:solidFill>
                  <a:schemeClr val="bg2">
                    <a:lumMod val="75000"/>
                  </a:schemeClr>
                </a:solidFill>
                <a:latin typeface="Livvic" panose="020B0604020202020204" charset="0"/>
              </a:rPr>
              <a:t> Ensure that the website's user interface is simple, clean, and user-friendly. Avoid unnecessary complexity to make it accessible to a wide range of users.</a:t>
            </a:r>
          </a:p>
          <a:p>
            <a:endParaRPr lang="en-US" sz="1100" dirty="0">
              <a:solidFill>
                <a:schemeClr val="bg2">
                  <a:lumMod val="75000"/>
                </a:schemeClr>
              </a:solidFill>
              <a:latin typeface="Livvic" panose="020B0604020202020204" charset="0"/>
            </a:endParaRPr>
          </a:p>
          <a:p>
            <a:r>
              <a:rPr lang="en-US" sz="1100" b="1" dirty="0">
                <a:solidFill>
                  <a:schemeClr val="bg2">
                    <a:lumMod val="75000"/>
                  </a:schemeClr>
                </a:solidFill>
                <a:latin typeface="Livvic" panose="020B0604020202020204" charset="0"/>
              </a:rPr>
              <a:t>Include Local Language (Telugu):</a:t>
            </a:r>
            <a:r>
              <a:rPr lang="en-US" sz="1100" dirty="0">
                <a:solidFill>
                  <a:schemeClr val="bg2">
                    <a:lumMod val="75000"/>
                  </a:schemeClr>
                </a:solidFill>
                <a:latin typeface="Livvic" panose="020B0604020202020204" charset="0"/>
              </a:rPr>
              <a:t> Offer the website in the local language (Telugu) in addition to the standard English format. This will enhance accessibility for users who are more comfortable with their native language.</a:t>
            </a:r>
          </a:p>
          <a:p>
            <a:endParaRPr lang="en-US" sz="1100" dirty="0">
              <a:solidFill>
                <a:schemeClr val="bg2">
                  <a:lumMod val="75000"/>
                </a:schemeClr>
              </a:solidFill>
              <a:latin typeface="Livvic" panose="020B0604020202020204" charset="0"/>
            </a:endParaRPr>
          </a:p>
          <a:p>
            <a:r>
              <a:rPr lang="en-US" sz="1100" b="1" dirty="0">
                <a:solidFill>
                  <a:schemeClr val="bg2">
                    <a:lumMod val="75000"/>
                  </a:schemeClr>
                </a:solidFill>
                <a:latin typeface="Livvic" panose="020B0604020202020204" charset="0"/>
              </a:rPr>
              <a:t>Provide</a:t>
            </a:r>
            <a:r>
              <a:rPr lang="en-US" sz="1100" dirty="0">
                <a:solidFill>
                  <a:schemeClr val="bg2">
                    <a:lumMod val="75000"/>
                  </a:schemeClr>
                </a:solidFill>
                <a:latin typeface="Livvic" panose="020B0604020202020204" charset="0"/>
              </a:rPr>
              <a:t> </a:t>
            </a:r>
            <a:r>
              <a:rPr lang="en-US" sz="1100" b="1" dirty="0">
                <a:solidFill>
                  <a:schemeClr val="bg2">
                    <a:lumMod val="75000"/>
                  </a:schemeClr>
                </a:solidFill>
                <a:latin typeface="Livvic" panose="020B0604020202020204" charset="0"/>
              </a:rPr>
              <a:t>Customer Support</a:t>
            </a:r>
            <a:r>
              <a:rPr lang="en-US" sz="1100" dirty="0">
                <a:solidFill>
                  <a:schemeClr val="bg2">
                    <a:lumMod val="75000"/>
                  </a:schemeClr>
                </a:solidFill>
                <a:latin typeface="Livvic" panose="020B0604020202020204" charset="0"/>
              </a:rPr>
              <a:t>: Establish a customer support system to assist users who may have doubts or encounter errors while using the e-stamp platform. Ensure that customer support is available during normal working hours to assist users promptly and efficiently.</a:t>
            </a:r>
          </a:p>
          <a:p>
            <a:endParaRPr lang="en-US" sz="1100" dirty="0">
              <a:solidFill>
                <a:schemeClr val="bg2">
                  <a:lumMod val="75000"/>
                </a:schemeClr>
              </a:solidFill>
              <a:latin typeface="Livvic" panose="020B0604020202020204" charset="0"/>
            </a:endParaRPr>
          </a:p>
          <a:p>
            <a:endParaRPr lang="en-IN" sz="1100" dirty="0">
              <a:solidFill>
                <a:schemeClr val="bg2">
                  <a:lumMod val="75000"/>
                </a:schemeClr>
              </a:solidFill>
              <a:latin typeface="Livvic"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4. Categorize districts into three segments based on their stamp registration revenue generation during the fiscal year 2021 to 2022</a:t>
            </a:r>
            <a:endParaRPr sz="4000" dirty="0">
              <a:solidFill>
                <a:schemeClr val="bg1"/>
              </a:solidFill>
            </a:endParaRPr>
          </a:p>
        </p:txBody>
      </p:sp>
      <p:sp>
        <p:nvSpPr>
          <p:cNvPr id="8" name="TextBox 7">
            <a:extLst>
              <a:ext uri="{FF2B5EF4-FFF2-40B4-BE49-F238E27FC236}">
                <a16:creationId xmlns:a16="http://schemas.microsoft.com/office/drawing/2014/main" id="{A0739421-D772-4F81-A7E5-BFE63BC69946}"/>
              </a:ext>
            </a:extLst>
          </p:cNvPr>
          <p:cNvSpPr txBox="1"/>
          <p:nvPr/>
        </p:nvSpPr>
        <p:spPr>
          <a:xfrm>
            <a:off x="2621973" y="923697"/>
            <a:ext cx="4368187" cy="276999"/>
          </a:xfrm>
          <a:prstGeom prst="rect">
            <a:avLst/>
          </a:prstGeom>
          <a:solidFill>
            <a:schemeClr val="accent1"/>
          </a:solidFill>
        </p:spPr>
        <p:txBody>
          <a:bodyPr wrap="square" rtlCol="0">
            <a:spAutoFit/>
          </a:bodyPr>
          <a:lstStyle/>
          <a:p>
            <a:pPr algn="ctr"/>
            <a:r>
              <a:rPr lang="en-US" sz="1200" b="1" dirty="0">
                <a:solidFill>
                  <a:schemeClr val="bg1"/>
                </a:solidFill>
                <a:latin typeface="Livvic" panose="020B0604020202020204" charset="0"/>
              </a:rPr>
              <a:t>District wise stamp registration fiscal year 2021 - 2022</a:t>
            </a:r>
            <a:endParaRPr lang="en-IN" sz="1200" b="1" dirty="0">
              <a:solidFill>
                <a:schemeClr val="bg1"/>
              </a:solidFill>
              <a:latin typeface="Livvic" panose="020B0604020202020204" charset="0"/>
            </a:endParaRPr>
          </a:p>
        </p:txBody>
      </p:sp>
      <p:pic>
        <p:nvPicPr>
          <p:cNvPr id="10" name="Picture 9">
            <a:extLst>
              <a:ext uri="{FF2B5EF4-FFF2-40B4-BE49-F238E27FC236}">
                <a16:creationId xmlns:a16="http://schemas.microsoft.com/office/drawing/2014/main" id="{0E60D997-01DD-9B2A-DDAF-CECCF60E99A3}"/>
              </a:ext>
            </a:extLst>
          </p:cNvPr>
          <p:cNvPicPr>
            <a:picLocks noChangeAspect="1"/>
          </p:cNvPicPr>
          <p:nvPr/>
        </p:nvPicPr>
        <p:blipFill rotWithShape="1">
          <a:blip r:embed="rId3"/>
          <a:srcRect l="4979" t="6885" r="8021" b="4855"/>
          <a:stretch/>
        </p:blipFill>
        <p:spPr>
          <a:xfrm>
            <a:off x="2621973" y="1200696"/>
            <a:ext cx="4368187" cy="3784805"/>
          </a:xfrm>
          <a:prstGeom prst="rect">
            <a:avLst/>
          </a:prstGeom>
        </p:spPr>
      </p:pic>
      <p:pic>
        <p:nvPicPr>
          <p:cNvPr id="13" name="Picture 12">
            <a:extLst>
              <a:ext uri="{FF2B5EF4-FFF2-40B4-BE49-F238E27FC236}">
                <a16:creationId xmlns:a16="http://schemas.microsoft.com/office/drawing/2014/main" id="{3295FDF2-9DA2-5295-A24E-8766E912B818}"/>
              </a:ext>
            </a:extLst>
          </p:cNvPr>
          <p:cNvPicPr>
            <a:picLocks noChangeAspect="1"/>
          </p:cNvPicPr>
          <p:nvPr/>
        </p:nvPicPr>
        <p:blipFill rotWithShape="1">
          <a:blip r:embed="rId4"/>
          <a:srcRect t="6532" r="6709"/>
          <a:stretch/>
        </p:blipFill>
        <p:spPr>
          <a:xfrm>
            <a:off x="1288892" y="1499616"/>
            <a:ext cx="1333081" cy="819177"/>
          </a:xfrm>
          <a:prstGeom prst="rect">
            <a:avLst/>
          </a:prstGeom>
        </p:spPr>
      </p:pic>
    </p:spTree>
    <p:extLst>
      <p:ext uri="{BB962C8B-B14F-4D97-AF65-F5344CB8AC3E}">
        <p14:creationId xmlns:p14="http://schemas.microsoft.com/office/powerpoint/2010/main" val="83484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98296"/>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4. Categorize districts into three segments based on their stamp registration revenue generation during the fiscal year 2021 to 2022</a:t>
            </a:r>
            <a:endParaRPr sz="4000" dirty="0">
              <a:solidFill>
                <a:schemeClr val="bg1"/>
              </a:solidFill>
            </a:endParaRPr>
          </a:p>
        </p:txBody>
      </p:sp>
      <p:sp>
        <p:nvSpPr>
          <p:cNvPr id="8" name="TextBox 7">
            <a:extLst>
              <a:ext uri="{FF2B5EF4-FFF2-40B4-BE49-F238E27FC236}">
                <a16:creationId xmlns:a16="http://schemas.microsoft.com/office/drawing/2014/main" id="{A0739421-D772-4F81-A7E5-BFE63BC69946}"/>
              </a:ext>
            </a:extLst>
          </p:cNvPr>
          <p:cNvSpPr txBox="1"/>
          <p:nvPr/>
        </p:nvSpPr>
        <p:spPr>
          <a:xfrm>
            <a:off x="2621973" y="923697"/>
            <a:ext cx="4368187" cy="276999"/>
          </a:xfrm>
          <a:prstGeom prst="rect">
            <a:avLst/>
          </a:prstGeom>
          <a:solidFill>
            <a:schemeClr val="accent1"/>
          </a:solidFill>
        </p:spPr>
        <p:txBody>
          <a:bodyPr wrap="square" rtlCol="0">
            <a:spAutoFit/>
          </a:bodyPr>
          <a:lstStyle/>
          <a:p>
            <a:pPr algn="ctr"/>
            <a:r>
              <a:rPr lang="en-US" sz="1200" b="1" dirty="0">
                <a:solidFill>
                  <a:schemeClr val="bg1"/>
                </a:solidFill>
                <a:latin typeface="Livvic" panose="020B0604020202020204" charset="0"/>
              </a:rPr>
              <a:t>District wise stamp registration fiscal year 2021 - 2022</a:t>
            </a:r>
            <a:endParaRPr lang="en-IN" sz="1200" b="1" dirty="0">
              <a:solidFill>
                <a:schemeClr val="bg1"/>
              </a:solidFill>
              <a:latin typeface="Livvic" panose="020B0604020202020204" charset="0"/>
            </a:endParaRPr>
          </a:p>
        </p:txBody>
      </p:sp>
      <p:grpSp>
        <p:nvGrpSpPr>
          <p:cNvPr id="3" name="Group 2">
            <a:extLst>
              <a:ext uri="{FF2B5EF4-FFF2-40B4-BE49-F238E27FC236}">
                <a16:creationId xmlns:a16="http://schemas.microsoft.com/office/drawing/2014/main" id="{2959567B-5D81-404F-805E-17F20AE26628}"/>
              </a:ext>
            </a:extLst>
          </p:cNvPr>
          <p:cNvGrpSpPr/>
          <p:nvPr/>
        </p:nvGrpSpPr>
        <p:grpSpPr>
          <a:xfrm>
            <a:off x="-3608909" y="3004117"/>
            <a:ext cx="3351176" cy="644145"/>
            <a:chOff x="636930" y="2894214"/>
            <a:chExt cx="3351176" cy="644145"/>
          </a:xfrm>
        </p:grpSpPr>
        <p:grpSp>
          <p:nvGrpSpPr>
            <p:cNvPr id="12" name="Group 11">
              <a:extLst>
                <a:ext uri="{FF2B5EF4-FFF2-40B4-BE49-F238E27FC236}">
                  <a16:creationId xmlns:a16="http://schemas.microsoft.com/office/drawing/2014/main" id="{519AB4D9-2F75-431E-A111-C97027B4A84A}"/>
                </a:ext>
              </a:extLst>
            </p:cNvPr>
            <p:cNvGrpSpPr/>
            <p:nvPr/>
          </p:nvGrpSpPr>
          <p:grpSpPr>
            <a:xfrm>
              <a:off x="636930" y="2894214"/>
              <a:ext cx="1868523" cy="413346"/>
              <a:chOff x="725950" y="2303399"/>
              <a:chExt cx="1868523" cy="413346"/>
            </a:xfrm>
          </p:grpSpPr>
          <p:grpSp>
            <p:nvGrpSpPr>
              <p:cNvPr id="24" name="Google Shape;648;p55">
                <a:extLst>
                  <a:ext uri="{FF2B5EF4-FFF2-40B4-BE49-F238E27FC236}">
                    <a16:creationId xmlns:a16="http://schemas.microsoft.com/office/drawing/2014/main" id="{88999224-0C9F-4652-873B-F0C0B10B07CB}"/>
                  </a:ext>
                </a:extLst>
              </p:cNvPr>
              <p:cNvGrpSpPr/>
              <p:nvPr/>
            </p:nvGrpSpPr>
            <p:grpSpPr>
              <a:xfrm>
                <a:off x="725950" y="2303399"/>
                <a:ext cx="1868523" cy="413346"/>
                <a:chOff x="4109514" y="1964562"/>
                <a:chExt cx="501311" cy="117575"/>
              </a:xfrm>
            </p:grpSpPr>
            <p:sp>
              <p:nvSpPr>
                <p:cNvPr id="25" name="Google Shape;649;p55">
                  <a:extLst>
                    <a:ext uri="{FF2B5EF4-FFF2-40B4-BE49-F238E27FC236}">
                      <a16:creationId xmlns:a16="http://schemas.microsoft.com/office/drawing/2014/main" id="{9BFCBC29-14A1-4D10-8601-F3B52DA276A9}"/>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650;p55">
                  <a:extLst>
                    <a:ext uri="{FF2B5EF4-FFF2-40B4-BE49-F238E27FC236}">
                      <a16:creationId xmlns:a16="http://schemas.microsoft.com/office/drawing/2014/main" id="{C42FC8A2-67E3-43D4-B213-7A4618CC2B03}"/>
                    </a:ext>
                  </a:extLst>
                </p:cNvPr>
                <p:cNvGrpSpPr/>
                <p:nvPr/>
              </p:nvGrpSpPr>
              <p:grpSpPr>
                <a:xfrm rot="-5400000">
                  <a:off x="4111182" y="1962894"/>
                  <a:ext cx="117575" cy="120912"/>
                  <a:chOff x="3314125" y="1799775"/>
                  <a:chExt cx="117575" cy="120912"/>
                </a:xfrm>
              </p:grpSpPr>
              <p:sp>
                <p:nvSpPr>
                  <p:cNvPr id="27" name="Google Shape;651;p55">
                    <a:extLst>
                      <a:ext uri="{FF2B5EF4-FFF2-40B4-BE49-F238E27FC236}">
                        <a16:creationId xmlns:a16="http://schemas.microsoft.com/office/drawing/2014/main" id="{97E9D968-180B-49D6-B9A0-DEA3629F3405}"/>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2;p55">
                    <a:extLst>
                      <a:ext uri="{FF2B5EF4-FFF2-40B4-BE49-F238E27FC236}">
                        <a16:creationId xmlns:a16="http://schemas.microsoft.com/office/drawing/2014/main" id="{20F5A1F8-B918-431A-B3EB-60C7C37475BA}"/>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3;p55">
                    <a:extLst>
                      <a:ext uri="{FF2B5EF4-FFF2-40B4-BE49-F238E27FC236}">
                        <a16:creationId xmlns:a16="http://schemas.microsoft.com/office/drawing/2014/main" id="{228201B3-48D2-484D-975A-2C555A838CF4}"/>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TextBox 32">
                <a:extLst>
                  <a:ext uri="{FF2B5EF4-FFF2-40B4-BE49-F238E27FC236}">
                    <a16:creationId xmlns:a16="http://schemas.microsoft.com/office/drawing/2014/main" id="{1D754D7C-1BC0-49EA-9001-5FD4252375C8}"/>
                  </a:ext>
                </a:extLst>
              </p:cNvPr>
              <p:cNvSpPr txBox="1"/>
              <p:nvPr/>
            </p:nvSpPr>
            <p:spPr>
              <a:xfrm>
                <a:off x="1149553" y="2346404"/>
                <a:ext cx="1444920" cy="369332"/>
              </a:xfrm>
              <a:prstGeom prst="rect">
                <a:avLst/>
              </a:prstGeom>
              <a:noFill/>
            </p:spPr>
            <p:txBody>
              <a:bodyPr wrap="square">
                <a:spAutoFit/>
              </a:bodyPr>
              <a:lstStyle/>
              <a:p>
                <a:r>
                  <a:rPr lang="en-US" sz="900" b="1" i="0" dirty="0">
                    <a:solidFill>
                      <a:schemeClr val="accent4">
                        <a:lumMod val="60000"/>
                        <a:lumOff val="40000"/>
                      </a:schemeClr>
                    </a:solidFill>
                    <a:effectLst/>
                    <a:latin typeface="Livvic" panose="020B0604020202020204" charset="0"/>
                  </a:rPr>
                  <a:t>Rangareddy</a:t>
                </a:r>
                <a:r>
                  <a:rPr lang="en-US" sz="900" b="0" i="0" dirty="0">
                    <a:solidFill>
                      <a:schemeClr val="accent2">
                        <a:lumMod val="90000"/>
                        <a:lumOff val="10000"/>
                      </a:schemeClr>
                    </a:solidFill>
                    <a:effectLst/>
                    <a:latin typeface="Livvic" panose="020B0604020202020204" charset="0"/>
                  </a:rPr>
                  <a:t> </a:t>
                </a:r>
                <a:r>
                  <a:rPr lang="en-US" sz="900" b="0" i="0" dirty="0">
                    <a:solidFill>
                      <a:schemeClr val="bg1">
                        <a:lumMod val="65000"/>
                      </a:schemeClr>
                    </a:solidFill>
                    <a:effectLst/>
                    <a:latin typeface="Livvic" panose="020B0604020202020204" charset="0"/>
                  </a:rPr>
                  <a:t>:</a:t>
                </a:r>
                <a:r>
                  <a:rPr lang="en-US" sz="900" dirty="0">
                    <a:solidFill>
                      <a:schemeClr val="bg1">
                        <a:lumMod val="65000"/>
                      </a:schemeClr>
                    </a:solidFill>
                    <a:latin typeface="Livvic" panose="020B0604020202020204" charset="0"/>
                  </a:rPr>
                  <a:t> </a:t>
                </a:r>
                <a:r>
                  <a:rPr lang="en-US" sz="900" b="0" i="0" dirty="0">
                    <a:solidFill>
                      <a:srgbClr val="0070C0"/>
                    </a:solidFill>
                    <a:effectLst/>
                    <a:latin typeface="Livvic" panose="020B0604020202020204" charset="0"/>
                  </a:rPr>
                  <a:t>Highest</a:t>
                </a:r>
                <a:r>
                  <a:rPr lang="en-US" sz="900" b="0" i="0" dirty="0">
                    <a:solidFill>
                      <a:schemeClr val="bg1">
                        <a:lumMod val="65000"/>
                      </a:schemeClr>
                    </a:solidFill>
                    <a:effectLst/>
                    <a:latin typeface="Livvic" panose="020B0604020202020204" charset="0"/>
                  </a:rPr>
                  <a:t> revenue - </a:t>
                </a:r>
                <a:r>
                  <a:rPr lang="en-US" sz="900" b="1" i="0" dirty="0">
                    <a:solidFill>
                      <a:schemeClr val="bg1">
                        <a:lumMod val="65000"/>
                      </a:schemeClr>
                    </a:solidFill>
                    <a:effectLst/>
                    <a:latin typeface="Livvic" panose="020B0604020202020204" charset="0"/>
                  </a:rPr>
                  <a:t>76 bn </a:t>
                </a:r>
                <a:r>
                  <a:rPr lang="en-US" sz="900" b="0" i="0" dirty="0">
                    <a:solidFill>
                      <a:schemeClr val="bg1">
                        <a:lumMod val="65000"/>
                      </a:schemeClr>
                    </a:solidFill>
                    <a:effectLst/>
                    <a:latin typeface="Livvic" panose="020B0604020202020204" charset="0"/>
                  </a:rPr>
                  <a:t>INR</a:t>
                </a:r>
                <a:r>
                  <a:rPr lang="en-US" sz="900" dirty="0">
                    <a:solidFill>
                      <a:schemeClr val="bg1">
                        <a:lumMod val="65000"/>
                      </a:schemeClr>
                    </a:solidFill>
                    <a:latin typeface="Livvic" panose="020B0604020202020204" charset="0"/>
                  </a:rPr>
                  <a:t> </a:t>
                </a:r>
                <a:endParaRPr lang="en-IN" sz="900" dirty="0">
                  <a:latin typeface="Livvic" panose="020B0604020202020204" charset="0"/>
                </a:endParaRPr>
              </a:p>
            </p:txBody>
          </p:sp>
        </p:grpSp>
        <p:cxnSp>
          <p:nvCxnSpPr>
            <p:cNvPr id="51" name="Connector: Elbow 50">
              <a:extLst>
                <a:ext uri="{FF2B5EF4-FFF2-40B4-BE49-F238E27FC236}">
                  <a16:creationId xmlns:a16="http://schemas.microsoft.com/office/drawing/2014/main" id="{413AF193-18C6-4607-866F-A7CB64D612B9}"/>
                </a:ext>
              </a:extLst>
            </p:cNvPr>
            <p:cNvCxnSpPr>
              <a:cxnSpLocks/>
            </p:cNvCxnSpPr>
            <p:nvPr/>
          </p:nvCxnSpPr>
          <p:spPr>
            <a:xfrm>
              <a:off x="2505453" y="3105130"/>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1BDA4C9-E8F6-49AA-8740-86C3A6F97883}"/>
              </a:ext>
            </a:extLst>
          </p:cNvPr>
          <p:cNvGrpSpPr/>
          <p:nvPr/>
        </p:nvGrpSpPr>
        <p:grpSpPr>
          <a:xfrm>
            <a:off x="9144000" y="1782699"/>
            <a:ext cx="3731739" cy="615899"/>
            <a:chOff x="4814808" y="1826242"/>
            <a:chExt cx="3731739" cy="615899"/>
          </a:xfrm>
        </p:grpSpPr>
        <p:grpSp>
          <p:nvGrpSpPr>
            <p:cNvPr id="34" name="Group 33">
              <a:extLst>
                <a:ext uri="{FF2B5EF4-FFF2-40B4-BE49-F238E27FC236}">
                  <a16:creationId xmlns:a16="http://schemas.microsoft.com/office/drawing/2014/main" id="{6E74B7F2-3C60-4467-B7E9-1C94B06704DC}"/>
                </a:ext>
              </a:extLst>
            </p:cNvPr>
            <p:cNvGrpSpPr/>
            <p:nvPr/>
          </p:nvGrpSpPr>
          <p:grpSpPr>
            <a:xfrm>
              <a:off x="6297461" y="2028795"/>
              <a:ext cx="2249086" cy="413346"/>
              <a:chOff x="725950" y="2303399"/>
              <a:chExt cx="2249086" cy="413346"/>
            </a:xfrm>
          </p:grpSpPr>
          <p:grpSp>
            <p:nvGrpSpPr>
              <p:cNvPr id="35" name="Google Shape;648;p55">
                <a:extLst>
                  <a:ext uri="{FF2B5EF4-FFF2-40B4-BE49-F238E27FC236}">
                    <a16:creationId xmlns:a16="http://schemas.microsoft.com/office/drawing/2014/main" id="{977C3FDE-4313-4734-94D8-EA289A1605D8}"/>
                  </a:ext>
                </a:extLst>
              </p:cNvPr>
              <p:cNvGrpSpPr/>
              <p:nvPr/>
            </p:nvGrpSpPr>
            <p:grpSpPr>
              <a:xfrm>
                <a:off x="725950" y="2303399"/>
                <a:ext cx="1868523" cy="413346"/>
                <a:chOff x="4109514" y="1964562"/>
                <a:chExt cx="501311" cy="117575"/>
              </a:xfrm>
            </p:grpSpPr>
            <p:sp>
              <p:nvSpPr>
                <p:cNvPr id="37" name="Google Shape;649;p55">
                  <a:extLst>
                    <a:ext uri="{FF2B5EF4-FFF2-40B4-BE49-F238E27FC236}">
                      <a16:creationId xmlns:a16="http://schemas.microsoft.com/office/drawing/2014/main" id="{52DEC7F9-C6AB-40C8-A86C-24E8583CEEE0}"/>
                    </a:ext>
                  </a:extLst>
                </p:cNvPr>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50;p55">
                  <a:extLst>
                    <a:ext uri="{FF2B5EF4-FFF2-40B4-BE49-F238E27FC236}">
                      <a16:creationId xmlns:a16="http://schemas.microsoft.com/office/drawing/2014/main" id="{7EB57DFB-46CB-4F41-B5ED-CA46971DFF3C}"/>
                    </a:ext>
                  </a:extLst>
                </p:cNvPr>
                <p:cNvGrpSpPr/>
                <p:nvPr/>
              </p:nvGrpSpPr>
              <p:grpSpPr>
                <a:xfrm rot="-5400000">
                  <a:off x="4111182" y="1962894"/>
                  <a:ext cx="117575" cy="120912"/>
                  <a:chOff x="3314125" y="1799775"/>
                  <a:chExt cx="117575" cy="120912"/>
                </a:xfrm>
              </p:grpSpPr>
              <p:sp>
                <p:nvSpPr>
                  <p:cNvPr id="39" name="Google Shape;651;p55">
                    <a:extLst>
                      <a:ext uri="{FF2B5EF4-FFF2-40B4-BE49-F238E27FC236}">
                        <a16:creationId xmlns:a16="http://schemas.microsoft.com/office/drawing/2014/main" id="{06C7C3E2-522F-4F0F-B44F-273CF2C7320B}"/>
                      </a:ext>
                    </a:extLst>
                  </p:cNvPr>
                  <p:cNvSpPr/>
                  <p:nvPr/>
                </p:nvSpPr>
                <p:spPr>
                  <a:xfrm>
                    <a:off x="3314125" y="1799775"/>
                    <a:ext cx="117575" cy="120912"/>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2;p55">
                    <a:extLst>
                      <a:ext uri="{FF2B5EF4-FFF2-40B4-BE49-F238E27FC236}">
                        <a16:creationId xmlns:a16="http://schemas.microsoft.com/office/drawing/2014/main" id="{E03C4D92-3108-47FD-A39B-C4677160C249}"/>
                      </a:ext>
                    </a:extLst>
                  </p:cNvPr>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3;p55">
                    <a:extLst>
                      <a:ext uri="{FF2B5EF4-FFF2-40B4-BE49-F238E27FC236}">
                        <a16:creationId xmlns:a16="http://schemas.microsoft.com/office/drawing/2014/main" id="{C4CE8DB8-AF1C-4088-AD43-1331577A50BD}"/>
                      </a:ext>
                    </a:extLst>
                  </p:cNvPr>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TextBox 35">
                <a:extLst>
                  <a:ext uri="{FF2B5EF4-FFF2-40B4-BE49-F238E27FC236}">
                    <a16:creationId xmlns:a16="http://schemas.microsoft.com/office/drawing/2014/main" id="{B85CDF5B-1CE7-4B9B-A02E-BD11DE4C4DDB}"/>
                  </a:ext>
                </a:extLst>
              </p:cNvPr>
              <p:cNvSpPr txBox="1"/>
              <p:nvPr/>
            </p:nvSpPr>
            <p:spPr>
              <a:xfrm>
                <a:off x="1149551" y="2346007"/>
                <a:ext cx="1825485" cy="338554"/>
              </a:xfrm>
              <a:prstGeom prst="rect">
                <a:avLst/>
              </a:prstGeom>
              <a:noFill/>
            </p:spPr>
            <p:txBody>
              <a:bodyPr wrap="square">
                <a:spAutoFit/>
              </a:bodyPr>
              <a:lstStyle/>
              <a:p>
                <a:r>
                  <a:rPr lang="en-US" sz="800" b="1" i="0" dirty="0">
                    <a:solidFill>
                      <a:schemeClr val="accent4">
                        <a:lumMod val="60000"/>
                        <a:lumOff val="40000"/>
                      </a:schemeClr>
                    </a:solidFill>
                    <a:effectLst/>
                    <a:latin typeface="Livvic" panose="020B0604020202020204" charset="0"/>
                  </a:rPr>
                  <a:t>Kumurambheem Asifabad</a:t>
                </a:r>
                <a:r>
                  <a:rPr lang="en-US" sz="800" b="0" i="0" dirty="0">
                    <a:solidFill>
                      <a:srgbClr val="D1D5DB"/>
                    </a:solidFill>
                    <a:effectLst/>
                    <a:latin typeface="Livvic" panose="020B0604020202020204" charset="0"/>
                  </a:rPr>
                  <a:t>: </a:t>
                </a:r>
                <a:r>
                  <a:rPr lang="en-US" sz="800" b="0" i="0" dirty="0">
                    <a:solidFill>
                      <a:srgbClr val="0070C0"/>
                    </a:solidFill>
                    <a:effectLst/>
                    <a:latin typeface="Livvic" panose="020B0604020202020204" charset="0"/>
                  </a:rPr>
                  <a:t>Lowest</a:t>
                </a:r>
                <a:r>
                  <a:rPr lang="en-US" sz="800" b="0" i="0" dirty="0">
                    <a:solidFill>
                      <a:schemeClr val="bg1">
                        <a:lumMod val="65000"/>
                      </a:schemeClr>
                    </a:solidFill>
                    <a:effectLst/>
                    <a:latin typeface="Livvic" panose="020B0604020202020204" charset="0"/>
                  </a:rPr>
                  <a:t> revenue - </a:t>
                </a:r>
                <a:r>
                  <a:rPr lang="en-US" sz="800" b="1" i="0" dirty="0">
                    <a:solidFill>
                      <a:schemeClr val="bg1">
                        <a:lumMod val="65000"/>
                      </a:schemeClr>
                    </a:solidFill>
                    <a:effectLst/>
                    <a:latin typeface="Livvic" panose="020B0604020202020204" charset="0"/>
                  </a:rPr>
                  <a:t>15.04</a:t>
                </a:r>
                <a:r>
                  <a:rPr lang="en-US" sz="800" b="0" i="0" dirty="0">
                    <a:solidFill>
                      <a:schemeClr val="bg1">
                        <a:lumMod val="65000"/>
                      </a:schemeClr>
                    </a:solidFill>
                    <a:effectLst/>
                    <a:latin typeface="Livvic" panose="020B0604020202020204" charset="0"/>
                  </a:rPr>
                  <a:t> M </a:t>
                </a:r>
                <a:endParaRPr lang="en-IN" sz="900" dirty="0">
                  <a:solidFill>
                    <a:schemeClr val="bg1">
                      <a:lumMod val="65000"/>
                    </a:schemeClr>
                  </a:solidFill>
                  <a:latin typeface="Livvic" panose="020B0604020202020204" charset="0"/>
                </a:endParaRPr>
              </a:p>
            </p:txBody>
          </p:sp>
        </p:grpSp>
        <p:cxnSp>
          <p:nvCxnSpPr>
            <p:cNvPr id="56" name="Connector: Elbow 55">
              <a:extLst>
                <a:ext uri="{FF2B5EF4-FFF2-40B4-BE49-F238E27FC236}">
                  <a16:creationId xmlns:a16="http://schemas.microsoft.com/office/drawing/2014/main" id="{837A54F8-60CC-4915-9D8F-6509D85BA9CC}"/>
                </a:ext>
              </a:extLst>
            </p:cNvPr>
            <p:cNvCxnSpPr>
              <a:cxnSpLocks/>
            </p:cNvCxnSpPr>
            <p:nvPr/>
          </p:nvCxnSpPr>
          <p:spPr>
            <a:xfrm>
              <a:off x="4814808" y="1826242"/>
              <a:ext cx="1482653" cy="433229"/>
            </a:xfrm>
            <a:prstGeom prst="bentConnector3">
              <a:avLst>
                <a:gd name="adj1" fmla="val 50000"/>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0E60D997-01DD-9B2A-DDAF-CECCF60E99A3}"/>
              </a:ext>
            </a:extLst>
          </p:cNvPr>
          <p:cNvPicPr>
            <a:picLocks noChangeAspect="1"/>
          </p:cNvPicPr>
          <p:nvPr/>
        </p:nvPicPr>
        <p:blipFill rotWithShape="1">
          <a:blip r:embed="rId3"/>
          <a:srcRect l="4979" t="6885" r="8021" b="4855"/>
          <a:stretch/>
        </p:blipFill>
        <p:spPr>
          <a:xfrm>
            <a:off x="2621973" y="1200696"/>
            <a:ext cx="4368187" cy="3784805"/>
          </a:xfrm>
          <a:prstGeom prst="rect">
            <a:avLst/>
          </a:prstGeom>
        </p:spPr>
      </p:pic>
      <p:pic>
        <p:nvPicPr>
          <p:cNvPr id="13" name="Picture 12">
            <a:extLst>
              <a:ext uri="{FF2B5EF4-FFF2-40B4-BE49-F238E27FC236}">
                <a16:creationId xmlns:a16="http://schemas.microsoft.com/office/drawing/2014/main" id="{3295FDF2-9DA2-5295-A24E-8766E912B818}"/>
              </a:ext>
            </a:extLst>
          </p:cNvPr>
          <p:cNvPicPr>
            <a:picLocks noChangeAspect="1"/>
          </p:cNvPicPr>
          <p:nvPr/>
        </p:nvPicPr>
        <p:blipFill rotWithShape="1">
          <a:blip r:embed="rId4"/>
          <a:srcRect t="6532" r="6709"/>
          <a:stretch/>
        </p:blipFill>
        <p:spPr>
          <a:xfrm>
            <a:off x="1288892" y="1502902"/>
            <a:ext cx="1333081" cy="819177"/>
          </a:xfrm>
          <a:prstGeom prst="rect">
            <a:avLst/>
          </a:prstGeom>
        </p:spPr>
      </p:pic>
      <p:sp>
        <p:nvSpPr>
          <p:cNvPr id="6" name="TextBox 5">
            <a:extLst>
              <a:ext uri="{FF2B5EF4-FFF2-40B4-BE49-F238E27FC236}">
                <a16:creationId xmlns:a16="http://schemas.microsoft.com/office/drawing/2014/main" id="{7EF2061B-2FCC-640C-BC54-82480291BEED}"/>
              </a:ext>
            </a:extLst>
          </p:cNvPr>
          <p:cNvSpPr txBox="1"/>
          <p:nvPr/>
        </p:nvSpPr>
        <p:spPr>
          <a:xfrm>
            <a:off x="946039" y="3399975"/>
            <a:ext cx="1480902" cy="369332"/>
          </a:xfrm>
          <a:prstGeom prst="rect">
            <a:avLst/>
          </a:prstGeom>
          <a:solidFill>
            <a:srgbClr val="D88544"/>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sz="900" b="1" i="0" dirty="0">
                <a:solidFill>
                  <a:schemeClr val="bg1"/>
                </a:solidFill>
                <a:effectLst/>
                <a:latin typeface="Livvic" panose="020B0604020202020204" charset="0"/>
              </a:rPr>
              <a:t>Rangareddy</a:t>
            </a:r>
            <a:r>
              <a:rPr lang="en-US" sz="900" b="0" i="0" dirty="0">
                <a:solidFill>
                  <a:schemeClr val="bg1"/>
                </a:solidFill>
                <a:effectLst/>
                <a:latin typeface="Livvic" panose="020B0604020202020204" charset="0"/>
              </a:rPr>
              <a:t> :</a:t>
            </a:r>
            <a:r>
              <a:rPr lang="en-US" sz="900" dirty="0">
                <a:solidFill>
                  <a:schemeClr val="bg1"/>
                </a:solidFill>
                <a:latin typeface="Livvic" panose="020B0604020202020204" charset="0"/>
              </a:rPr>
              <a:t> </a:t>
            </a:r>
            <a:r>
              <a:rPr lang="en-US" sz="900" b="0" i="0" dirty="0">
                <a:solidFill>
                  <a:schemeClr val="bg1"/>
                </a:solidFill>
                <a:effectLst/>
                <a:latin typeface="Livvic" panose="020B0604020202020204" charset="0"/>
              </a:rPr>
              <a:t>Highest revenue – </a:t>
            </a:r>
            <a:r>
              <a:rPr lang="en-US" sz="900" b="1" i="0" dirty="0">
                <a:solidFill>
                  <a:schemeClr val="bg1"/>
                </a:solidFill>
                <a:effectLst/>
                <a:latin typeface="Livvic" panose="020B0604020202020204" charset="0"/>
              </a:rPr>
              <a:t>₹140 B</a:t>
            </a:r>
            <a:endParaRPr lang="en-IN" sz="900" b="1" dirty="0">
              <a:solidFill>
                <a:schemeClr val="bg1"/>
              </a:solidFill>
              <a:latin typeface="Livvic" panose="020B0604020202020204" charset="0"/>
            </a:endParaRPr>
          </a:p>
        </p:txBody>
      </p:sp>
      <p:grpSp>
        <p:nvGrpSpPr>
          <p:cNvPr id="17" name="Group 16">
            <a:extLst>
              <a:ext uri="{FF2B5EF4-FFF2-40B4-BE49-F238E27FC236}">
                <a16:creationId xmlns:a16="http://schemas.microsoft.com/office/drawing/2014/main" id="{0E75304D-97AD-9AC5-BB2B-A65FB96F211C}"/>
              </a:ext>
            </a:extLst>
          </p:cNvPr>
          <p:cNvGrpSpPr/>
          <p:nvPr/>
        </p:nvGrpSpPr>
        <p:grpSpPr>
          <a:xfrm>
            <a:off x="5781337" y="1585734"/>
            <a:ext cx="1825485" cy="411325"/>
            <a:chOff x="972801" y="2304419"/>
            <a:chExt cx="1825485" cy="411325"/>
          </a:xfrm>
          <a:solidFill>
            <a:srgbClr val="EECF12"/>
          </a:solidFill>
        </p:grpSpPr>
        <p:sp>
          <p:nvSpPr>
            <p:cNvPr id="20" name="Google Shape;649;p55">
              <a:extLst>
                <a:ext uri="{FF2B5EF4-FFF2-40B4-BE49-F238E27FC236}">
                  <a16:creationId xmlns:a16="http://schemas.microsoft.com/office/drawing/2014/main" id="{DE3BF2E8-0220-4EEE-FA15-DDB1A734E41E}"/>
                </a:ext>
              </a:extLst>
            </p:cNvPr>
            <p:cNvSpPr/>
            <p:nvPr/>
          </p:nvSpPr>
          <p:spPr>
            <a:xfrm>
              <a:off x="1176617" y="2304419"/>
              <a:ext cx="1417855" cy="411325"/>
            </a:xfrm>
            <a:prstGeom prst="rect">
              <a:avLst/>
            </a:prstGeom>
            <a:solidFill>
              <a:srgbClr val="FBE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E4688EA7-42DA-EBB4-84B3-2DBAFD84173D}"/>
                </a:ext>
              </a:extLst>
            </p:cNvPr>
            <p:cNvSpPr txBox="1"/>
            <p:nvPr/>
          </p:nvSpPr>
          <p:spPr>
            <a:xfrm>
              <a:off x="972801" y="2341919"/>
              <a:ext cx="1825485" cy="338554"/>
            </a:xfrm>
            <a:prstGeom prst="rect">
              <a:avLst/>
            </a:prstGeom>
            <a:noFill/>
          </p:spPr>
          <p:txBody>
            <a:bodyPr wrap="square">
              <a:spAutoFit/>
            </a:bodyPr>
            <a:lstStyle/>
            <a:p>
              <a:pPr algn="ctr"/>
              <a:r>
                <a:rPr lang="en-US" sz="800" b="1" i="0" dirty="0">
                  <a:solidFill>
                    <a:schemeClr val="bg1"/>
                  </a:solidFill>
                  <a:effectLst/>
                  <a:latin typeface="Livvic" panose="020B0604020202020204" charset="0"/>
                </a:rPr>
                <a:t>Kumurambheem Asifabad</a:t>
              </a:r>
              <a:r>
                <a:rPr lang="en-US" sz="800" b="0" i="0" dirty="0">
                  <a:solidFill>
                    <a:schemeClr val="bg1"/>
                  </a:solidFill>
                  <a:effectLst/>
                  <a:latin typeface="Livvic" panose="020B0604020202020204" charset="0"/>
                </a:rPr>
                <a:t>: Lowest revenue - </a:t>
              </a:r>
              <a:r>
                <a:rPr lang="en-US" sz="800" b="1" dirty="0">
                  <a:solidFill>
                    <a:schemeClr val="bg1"/>
                  </a:solidFill>
                  <a:latin typeface="Livvic" panose="020B0604020202020204" charset="0"/>
                </a:rPr>
                <a:t>₹</a:t>
              </a:r>
              <a:r>
                <a:rPr lang="en-US" sz="800" b="1" i="0" dirty="0">
                  <a:solidFill>
                    <a:schemeClr val="bg1"/>
                  </a:solidFill>
                  <a:effectLst/>
                  <a:latin typeface="Livvic" panose="020B0604020202020204" charset="0"/>
                </a:rPr>
                <a:t>270 M</a:t>
              </a:r>
              <a:r>
                <a:rPr lang="en-US" sz="800" b="0" i="0" dirty="0">
                  <a:solidFill>
                    <a:schemeClr val="bg1"/>
                  </a:solidFill>
                  <a:effectLst/>
                  <a:latin typeface="Livvic" panose="020B0604020202020204" charset="0"/>
                </a:rPr>
                <a:t> </a:t>
              </a:r>
              <a:endParaRPr lang="en-IN" sz="900" dirty="0">
                <a:solidFill>
                  <a:schemeClr val="bg1"/>
                </a:solidFill>
                <a:latin typeface="Livvic" panose="020B0604020202020204" charset="0"/>
              </a:endParaRPr>
            </a:p>
          </p:txBody>
        </p:sp>
      </p:grpSp>
      <p:cxnSp>
        <p:nvCxnSpPr>
          <p:cNvPr id="43" name="Straight Connector 42">
            <a:extLst>
              <a:ext uri="{FF2B5EF4-FFF2-40B4-BE49-F238E27FC236}">
                <a16:creationId xmlns:a16="http://schemas.microsoft.com/office/drawing/2014/main" id="{F6747C01-08EA-FF18-19F1-2607B9D6C01E}"/>
              </a:ext>
            </a:extLst>
          </p:cNvPr>
          <p:cNvCxnSpPr>
            <a:stCxn id="6" idx="3"/>
          </p:cNvCxnSpPr>
          <p:nvPr/>
        </p:nvCxnSpPr>
        <p:spPr>
          <a:xfrm flipV="1">
            <a:off x="2426941" y="3573585"/>
            <a:ext cx="1258160" cy="11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4D5E899-4C70-4579-BD20-9CF1E46C8582}"/>
              </a:ext>
            </a:extLst>
          </p:cNvPr>
          <p:cNvCxnSpPr/>
          <p:nvPr/>
        </p:nvCxnSpPr>
        <p:spPr>
          <a:xfrm flipH="1" flipV="1">
            <a:off x="5385852" y="1791397"/>
            <a:ext cx="572235" cy="11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0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1EB3-FF64-3D7E-C17F-412431DC57C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DFED8BF-C0E6-0C21-FA6D-CBA79ABFB4F5}"/>
              </a:ext>
            </a:extLst>
          </p:cNvPr>
          <p:cNvPicPr>
            <a:picLocks noChangeAspect="1"/>
          </p:cNvPicPr>
          <p:nvPr/>
        </p:nvPicPr>
        <p:blipFill>
          <a:blip r:embed="rId2">
            <a:alphaModFix amt="50000"/>
          </a:blip>
          <a:stretch>
            <a:fillRect/>
          </a:stretch>
        </p:blipFill>
        <p:spPr>
          <a:xfrm>
            <a:off x="0" y="0"/>
            <a:ext cx="9144000" cy="5143500"/>
          </a:xfrm>
          <a:prstGeom prst="rect">
            <a:avLst/>
          </a:prstGeom>
          <a:solidFill>
            <a:schemeClr val="accent1"/>
          </a:solidFill>
        </p:spPr>
      </p:pic>
      <p:sp>
        <p:nvSpPr>
          <p:cNvPr id="4" name="Google Shape;237;p34">
            <a:extLst>
              <a:ext uri="{FF2B5EF4-FFF2-40B4-BE49-F238E27FC236}">
                <a16:creationId xmlns:a16="http://schemas.microsoft.com/office/drawing/2014/main" id="{AC39A60C-7F91-963D-BD42-75971FC306EC}"/>
              </a:ext>
            </a:extLst>
          </p:cNvPr>
          <p:cNvSpPr/>
          <p:nvPr/>
        </p:nvSpPr>
        <p:spPr>
          <a:xfrm rot="-5400000" flipH="1">
            <a:off x="3281250" y="-507750"/>
            <a:ext cx="2581500" cy="6159000"/>
          </a:xfrm>
          <a:prstGeom prst="rect">
            <a:avLst/>
          </a:prstGeom>
          <a:solidFill>
            <a:schemeClr val="accent1">
              <a:alpha val="7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8;p34">
            <a:extLst>
              <a:ext uri="{FF2B5EF4-FFF2-40B4-BE49-F238E27FC236}">
                <a16:creationId xmlns:a16="http://schemas.microsoft.com/office/drawing/2014/main" id="{1F01249E-A206-2E3B-777F-6BAC14F0529E}"/>
              </a:ext>
            </a:extLst>
          </p:cNvPr>
          <p:cNvSpPr txBox="1">
            <a:spLocks/>
          </p:cNvSpPr>
          <p:nvPr/>
        </p:nvSpPr>
        <p:spPr>
          <a:xfrm>
            <a:off x="2219704" y="2186160"/>
            <a:ext cx="4704589" cy="771180"/>
          </a:xfrm>
          <a:prstGeom prst="rect">
            <a:avLst/>
          </a:prstGeom>
          <a:effectLst>
            <a:outerShdw blurRad="50800" dir="14400000">
              <a:srgbClr val="000000">
                <a:alpha val="60000"/>
              </a:srgbClr>
            </a:outerShdw>
          </a:effectLst>
        </p:spPr>
        <p:txBody>
          <a:bodyPr spcFirstLastPara="1" vert="horz" wrap="square" lIns="91425" tIns="91425" rIns="91425" bIns="91425" rtlCol="0" anchor="t" anchorCtr="0">
            <a:noAutofit/>
          </a:bodyPr>
          <a:lstStyle>
            <a:lvl1pPr lvl="0" algn="ctr" defTabSz="342900" rtl="0" eaLnBrk="1" latinLnBrk="0" hangingPunct="1">
              <a:spcBef>
                <a:spcPts val="0"/>
              </a:spcBef>
              <a:spcAft>
                <a:spcPts val="0"/>
              </a:spcAft>
              <a:buNone/>
              <a:defRPr sz="3600" b="1" kern="1200">
                <a:solidFill>
                  <a:srgbClr val="FEFEFE"/>
                </a:solidFill>
                <a:latin typeface="+mj-lt"/>
                <a:ea typeface="+mj-ea"/>
                <a:cs typeface="+mj-cs"/>
              </a:defRPr>
            </a:lvl1pPr>
            <a:lvl2pPr lvl="1"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2pPr>
            <a:lvl3pPr lvl="2"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3pPr>
            <a:lvl4pPr lvl="3"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4pPr>
            <a:lvl5pPr lvl="4"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5pPr>
            <a:lvl6pPr lvl="5"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6pPr>
            <a:lvl7pPr lvl="6"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7pPr>
            <a:lvl8pPr lvl="7"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8pPr>
            <a:lvl9pPr lvl="8"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9pPr>
          </a:lstStyle>
          <a:p>
            <a:r>
              <a:rPr lang="en-US" dirty="0">
                <a:solidFill>
                  <a:schemeClr val="bg1"/>
                </a:solidFill>
              </a:rPr>
              <a:t>TRANSPORTAITON</a:t>
            </a:r>
          </a:p>
        </p:txBody>
      </p:sp>
    </p:spTree>
    <p:extLst>
      <p:ext uri="{BB962C8B-B14F-4D97-AF65-F5344CB8AC3E}">
        <p14:creationId xmlns:p14="http://schemas.microsoft.com/office/powerpoint/2010/main" val="3078717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38" name="Google Shape;207;p30">
            <a:extLst>
              <a:ext uri="{FF2B5EF4-FFF2-40B4-BE49-F238E27FC236}">
                <a16:creationId xmlns:a16="http://schemas.microsoft.com/office/drawing/2014/main" id="{B956E4D8-613E-4A74-AEF7-04E19BA32A6D}"/>
              </a:ext>
            </a:extLst>
          </p:cNvPr>
          <p:cNvSpPr/>
          <p:nvPr/>
        </p:nvSpPr>
        <p:spPr>
          <a:xfrm rot="-5400000">
            <a:off x="1268443" y="-767599"/>
            <a:ext cx="787043" cy="332393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TextBox 23">
            <a:extLst>
              <a:ext uri="{FF2B5EF4-FFF2-40B4-BE49-F238E27FC236}">
                <a16:creationId xmlns:a16="http://schemas.microsoft.com/office/drawing/2014/main" id="{20EDCD16-BF5B-475C-9E07-8B50E4246AE4}"/>
              </a:ext>
            </a:extLst>
          </p:cNvPr>
          <p:cNvSpPr txBox="1"/>
          <p:nvPr/>
        </p:nvSpPr>
        <p:spPr>
          <a:xfrm>
            <a:off x="1357415" y="1479100"/>
            <a:ext cx="7881871" cy="3570208"/>
          </a:xfrm>
          <a:prstGeom prst="rect">
            <a:avLst/>
          </a:prstGeom>
          <a:noFill/>
        </p:spPr>
        <p:txBody>
          <a:bodyPr wrap="square" rtlCol="0">
            <a:spAutoFit/>
          </a:bodyPr>
          <a:lstStyle/>
          <a:p>
            <a:pPr algn="l"/>
            <a:endParaRPr lang="en-IN" sz="1600" b="1"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Shri K T </a:t>
            </a:r>
            <a:r>
              <a:rPr lang="en-IN" sz="1600" b="1" i="0">
                <a:solidFill>
                  <a:schemeClr val="bg1">
                    <a:lumMod val="50000"/>
                  </a:schemeClr>
                </a:solidFill>
                <a:effectLst/>
                <a:latin typeface="Livvic" panose="020B0604020202020204" charset="0"/>
              </a:rPr>
              <a:t>Rama Rao</a:t>
            </a:r>
            <a:endParaRPr lang="en-IN" sz="1600" b="0" i="0" dirty="0">
              <a:solidFill>
                <a:schemeClr val="bg1">
                  <a:lumMod val="50000"/>
                </a:schemeClr>
              </a:solidFill>
              <a:effectLst/>
              <a:latin typeface="Livvic" panose="020B0604020202020204" charset="0"/>
            </a:endParaRPr>
          </a:p>
          <a:p>
            <a:pPr lvl="1" algn="l"/>
            <a:r>
              <a:rPr lang="en-US" sz="1600" b="0" i="0" dirty="0">
                <a:solidFill>
                  <a:schemeClr val="bg1">
                    <a:lumMod val="50000"/>
                  </a:schemeClr>
                </a:solidFill>
                <a:effectLst/>
                <a:latin typeface="Livvic" panose="020B0604020202020204" charset="0"/>
              </a:rPr>
              <a:t>Minister for Information Technology, Electronics &amp; Communications (IT, E&amp;C), Industries &amp; Commerce, and Municipal Administration &amp; Urban Development (MA &amp; UD), Government of Telangana</a:t>
            </a:r>
          </a:p>
          <a:p>
            <a:r>
              <a:rPr lang="en-IN" sz="1600" b="1" i="0" dirty="0">
                <a:solidFill>
                  <a:schemeClr val="bg1">
                    <a:lumMod val="50000"/>
                  </a:schemeClr>
                </a:solidFill>
                <a:effectLst/>
                <a:latin typeface="Livvic" panose="020B0604020202020204" charset="0"/>
              </a:rPr>
              <a:t>Jayesh Ranjan</a:t>
            </a:r>
            <a:endParaRPr lang="en-IN" sz="1600" b="0" i="0" dirty="0">
              <a:solidFill>
                <a:schemeClr val="bg1">
                  <a:lumMod val="50000"/>
                </a:schemeClr>
              </a:solidFill>
              <a:effectLst/>
              <a:latin typeface="Livvic" panose="020B0604020202020204" charset="0"/>
            </a:endParaRPr>
          </a:p>
          <a:p>
            <a:pPr lvl="1" algn="l"/>
            <a:r>
              <a:rPr lang="en-US" sz="1600" b="0" i="0" dirty="0">
                <a:solidFill>
                  <a:schemeClr val="bg1">
                    <a:lumMod val="50000"/>
                  </a:schemeClr>
                </a:solidFill>
                <a:effectLst/>
                <a:latin typeface="Livvic" panose="020B0604020202020204" charset="0"/>
              </a:rPr>
              <a:t>Principal Secretary, Department of Information Technology, Electronics &amp; Communications (ITE&amp;C) and Department of Industries &amp; Commerce, Government of Telangana </a:t>
            </a:r>
            <a:endParaRPr lang="en-IN" sz="1600" b="0" i="0" dirty="0">
              <a:solidFill>
                <a:schemeClr val="bg1">
                  <a:lumMod val="50000"/>
                </a:schemeClr>
              </a:solidFill>
              <a:effectLst/>
              <a:latin typeface="Livvic" panose="020B0604020202020204" charset="0"/>
            </a:endParaRPr>
          </a:p>
          <a:p>
            <a:pPr algn="l"/>
            <a:r>
              <a:rPr lang="en-IN" sz="1600" b="1" i="0" dirty="0">
                <a:solidFill>
                  <a:schemeClr val="bg1">
                    <a:lumMod val="50000"/>
                  </a:schemeClr>
                </a:solidFill>
                <a:effectLst/>
                <a:latin typeface="Livvic" panose="020B0604020202020204" charset="0"/>
              </a:rPr>
              <a:t>Dileep Konatham</a:t>
            </a:r>
            <a:endParaRPr lang="en-IN" sz="1600" b="0" i="0" dirty="0">
              <a:solidFill>
                <a:schemeClr val="bg1">
                  <a:lumMod val="50000"/>
                </a:schemeClr>
              </a:solidFill>
              <a:effectLst/>
              <a:latin typeface="Livvic" panose="020B0604020202020204" charset="0"/>
            </a:endParaRPr>
          </a:p>
          <a:p>
            <a:pPr lvl="1" algn="l"/>
            <a:r>
              <a:rPr lang="en-IN" sz="1600" b="0" i="0" dirty="0">
                <a:solidFill>
                  <a:schemeClr val="bg1">
                    <a:lumMod val="50000"/>
                  </a:schemeClr>
                </a:solidFill>
                <a:effectLst/>
                <a:latin typeface="Livvic" panose="020B0604020202020204" charset="0"/>
              </a:rPr>
              <a:t>Director at Government of Telangana</a:t>
            </a:r>
          </a:p>
          <a:p>
            <a:pPr algn="l"/>
            <a:r>
              <a:rPr lang="en-IN" sz="1600" b="1" i="0" dirty="0" err="1">
                <a:solidFill>
                  <a:schemeClr val="bg1">
                    <a:lumMod val="50000"/>
                  </a:schemeClr>
                </a:solidFill>
                <a:effectLst/>
                <a:latin typeface="Livvic" panose="020B0604020202020204" charset="0"/>
              </a:rPr>
              <a:t>Venu</a:t>
            </a:r>
            <a:r>
              <a:rPr lang="en-IN" sz="1600" b="1" i="0" dirty="0">
                <a:solidFill>
                  <a:schemeClr val="bg1">
                    <a:lumMod val="50000"/>
                  </a:schemeClr>
                </a:solidFill>
                <a:effectLst/>
                <a:latin typeface="Livvic" panose="020B0604020202020204" charset="0"/>
              </a:rPr>
              <a:t> Panjarla</a:t>
            </a:r>
            <a:endParaRPr lang="en-IN" sz="1600" b="0" i="0" dirty="0">
              <a:solidFill>
                <a:schemeClr val="bg1">
                  <a:lumMod val="50000"/>
                </a:schemeClr>
              </a:solidFill>
              <a:effectLst/>
              <a:latin typeface="Livvic" panose="020B0604020202020204" charset="0"/>
            </a:endParaRPr>
          </a:p>
          <a:p>
            <a:pPr lvl="1" algn="l"/>
            <a:r>
              <a:rPr lang="en-IN" sz="1600" b="0" i="0" dirty="0">
                <a:solidFill>
                  <a:schemeClr val="bg1">
                    <a:lumMod val="50000"/>
                  </a:schemeClr>
                </a:solidFill>
                <a:effectLst/>
                <a:latin typeface="Livvic" panose="020B0604020202020204" charset="0"/>
              </a:rPr>
              <a:t>Open Data Telangana</a:t>
            </a:r>
          </a:p>
          <a:p>
            <a:endParaRPr lang="en-IN" dirty="0"/>
          </a:p>
        </p:txBody>
      </p:sp>
      <p:sp>
        <p:nvSpPr>
          <p:cNvPr id="37" name="Google Shape;141;p26">
            <a:extLst>
              <a:ext uri="{FF2B5EF4-FFF2-40B4-BE49-F238E27FC236}">
                <a16:creationId xmlns:a16="http://schemas.microsoft.com/office/drawing/2014/main" id="{717559FE-21AA-4AD2-B5D7-F0CBDF9B10DE}"/>
              </a:ext>
            </a:extLst>
          </p:cNvPr>
          <p:cNvSpPr txBox="1">
            <a:spLocks/>
          </p:cNvSpPr>
          <p:nvPr/>
        </p:nvSpPr>
        <p:spPr>
          <a:xfrm>
            <a:off x="436700" y="692056"/>
            <a:ext cx="332393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2400" dirty="0">
                <a:solidFill>
                  <a:schemeClr val="bg1"/>
                </a:solidFill>
              </a:rPr>
              <a:t>STAKEHOLDERS</a:t>
            </a:r>
            <a:endParaRPr lang="en-IN" sz="2400" dirty="0">
              <a:solidFill>
                <a:schemeClr val="bg1"/>
              </a:solidFill>
            </a:endParaRPr>
          </a:p>
        </p:txBody>
      </p:sp>
    </p:spTree>
    <p:extLst>
      <p:ext uri="{BB962C8B-B14F-4D97-AF65-F5344CB8AC3E}">
        <p14:creationId xmlns:p14="http://schemas.microsoft.com/office/powerpoint/2010/main" val="238372777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469394"/>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bg1"/>
                </a:solidFill>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endParaRPr sz="6600" dirty="0">
              <a:solidFill>
                <a:schemeClr val="bg1"/>
              </a:solidFill>
            </a:endParaRPr>
          </a:p>
        </p:txBody>
      </p:sp>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9313640" y="1598485"/>
            <a:ext cx="213727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dk1"/>
                </a:solidFill>
                <a:latin typeface="Livvic"/>
                <a:sym typeface="Livvic"/>
              </a:rPr>
              <a:t>Trends</a:t>
            </a:r>
            <a:r>
              <a:rPr lang="en-US" sz="1200" dirty="0">
                <a:solidFill>
                  <a:schemeClr val="dk1"/>
                </a:solidFill>
                <a:latin typeface="Livvic"/>
                <a:sym typeface="Livvic"/>
              </a:rPr>
              <a:t>: Telangana witnesses a surge in petrol and diesel vehicle sales during October, driven by the festival season and year-end sales promotions that attract customers seeking affordable options. On the other hand, electric vehicle sales peak towards the fiscal year end in March, with consistent sales throughout the rest of the year.</a:t>
            </a:r>
          </a:p>
        </p:txBody>
      </p:sp>
      <p:pic>
        <p:nvPicPr>
          <p:cNvPr id="2" name="Picture 1">
            <a:extLst>
              <a:ext uri="{FF2B5EF4-FFF2-40B4-BE49-F238E27FC236}">
                <a16:creationId xmlns:a16="http://schemas.microsoft.com/office/drawing/2014/main" id="{6518BF86-552D-A7F7-B76B-C71AF6F48BC8}"/>
              </a:ext>
            </a:extLst>
          </p:cNvPr>
          <p:cNvPicPr>
            <a:picLocks noChangeAspect="1"/>
          </p:cNvPicPr>
          <p:nvPr/>
        </p:nvPicPr>
        <p:blipFill>
          <a:blip r:embed="rId3"/>
          <a:stretch>
            <a:fillRect/>
          </a:stretch>
        </p:blipFill>
        <p:spPr>
          <a:xfrm>
            <a:off x="-6902725" y="350209"/>
            <a:ext cx="6623947" cy="3766171"/>
          </a:xfrm>
          <a:prstGeom prst="rect">
            <a:avLst/>
          </a:prstGeom>
        </p:spPr>
      </p:pic>
    </p:spTree>
    <p:extLst>
      <p:ext uri="{BB962C8B-B14F-4D97-AF65-F5344CB8AC3E}">
        <p14:creationId xmlns:p14="http://schemas.microsoft.com/office/powerpoint/2010/main" val="274103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287279"/>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endParaRPr sz="4800" dirty="0">
              <a:solidFill>
                <a:schemeClr val="bg1"/>
              </a:solidFill>
            </a:endParaRPr>
          </a:p>
        </p:txBody>
      </p:sp>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6929608" y="1689037"/>
            <a:ext cx="213727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100" b="1" dirty="0">
                <a:solidFill>
                  <a:schemeClr val="dk1"/>
                </a:solidFill>
                <a:latin typeface="Livvic"/>
                <a:sym typeface="Livvic"/>
              </a:rPr>
              <a:t>Trends</a:t>
            </a:r>
            <a:r>
              <a:rPr lang="en-US" sz="1100" dirty="0">
                <a:solidFill>
                  <a:schemeClr val="dk1"/>
                </a:solidFill>
                <a:latin typeface="Livvic"/>
                <a:sym typeface="Livvic"/>
              </a:rPr>
              <a:t>: Telangana witnesses a surge in petrol and diesel vehicle sales during October, driven by the festival season and year-end sales promotions that attract customers seeking affordable options. On the other hand, electric vehicle sales peak towards the fiscal year end in March, with consistent sales throughout the rest of the year.</a:t>
            </a:r>
          </a:p>
          <a:p>
            <a:pPr algn="l"/>
            <a:endParaRPr lang="en-US" sz="1200" dirty="0">
              <a:solidFill>
                <a:schemeClr val="dk1"/>
              </a:solidFill>
              <a:latin typeface="Livvic"/>
              <a:sym typeface="Livvic"/>
            </a:endParaRPr>
          </a:p>
          <a:p>
            <a:pPr algn="l"/>
            <a:endParaRPr lang="en-US" sz="1200" dirty="0">
              <a:solidFill>
                <a:schemeClr val="dk1"/>
              </a:solidFill>
              <a:latin typeface="Livvic"/>
              <a:sym typeface="Livvic"/>
            </a:endParaRPr>
          </a:p>
          <a:p>
            <a:pPr algn="l"/>
            <a:endParaRPr lang="en-US" sz="1200" dirty="0">
              <a:solidFill>
                <a:schemeClr val="dk1"/>
              </a:solidFill>
              <a:latin typeface="Livvic"/>
              <a:sym typeface="Livvic"/>
            </a:endParaRPr>
          </a:p>
          <a:p>
            <a:pPr algn="l"/>
            <a:endParaRPr lang="en-US" sz="1200" dirty="0">
              <a:solidFill>
                <a:schemeClr val="dk1"/>
              </a:solidFill>
              <a:latin typeface="Livvic"/>
              <a:sym typeface="Livvic"/>
            </a:endParaRPr>
          </a:p>
          <a:p>
            <a:pPr algn="l"/>
            <a:r>
              <a:rPr lang="en-US" sz="1200" dirty="0">
                <a:solidFill>
                  <a:schemeClr val="dk1"/>
                </a:solidFill>
                <a:latin typeface="Livvic"/>
                <a:sym typeface="Livvic"/>
              </a:rPr>
              <a:t>s.</a:t>
            </a:r>
          </a:p>
        </p:txBody>
      </p:sp>
      <p:pic>
        <p:nvPicPr>
          <p:cNvPr id="3" name="Picture 2">
            <a:extLst>
              <a:ext uri="{FF2B5EF4-FFF2-40B4-BE49-F238E27FC236}">
                <a16:creationId xmlns:a16="http://schemas.microsoft.com/office/drawing/2014/main" id="{F7650570-DFCA-30C5-F988-353EE193087D}"/>
              </a:ext>
            </a:extLst>
          </p:cNvPr>
          <p:cNvPicPr>
            <a:picLocks noChangeAspect="1"/>
          </p:cNvPicPr>
          <p:nvPr/>
        </p:nvPicPr>
        <p:blipFill>
          <a:blip r:embed="rId3"/>
          <a:stretch>
            <a:fillRect/>
          </a:stretch>
        </p:blipFill>
        <p:spPr>
          <a:xfrm>
            <a:off x="305661" y="1307718"/>
            <a:ext cx="6623947" cy="3766171"/>
          </a:xfrm>
          <a:prstGeom prst="rect">
            <a:avLst/>
          </a:prstGeom>
        </p:spPr>
      </p:pic>
      <p:pic>
        <p:nvPicPr>
          <p:cNvPr id="5" name="Picture 4">
            <a:extLst>
              <a:ext uri="{FF2B5EF4-FFF2-40B4-BE49-F238E27FC236}">
                <a16:creationId xmlns:a16="http://schemas.microsoft.com/office/drawing/2014/main" id="{373B673E-535F-B1B4-EAD0-E9D1812F3B35}"/>
              </a:ext>
            </a:extLst>
          </p:cNvPr>
          <p:cNvPicPr>
            <a:picLocks noChangeAspect="1"/>
          </p:cNvPicPr>
          <p:nvPr/>
        </p:nvPicPr>
        <p:blipFill rotWithShape="1">
          <a:blip r:embed="rId4"/>
          <a:srcRect l="2241" t="3796"/>
          <a:stretch/>
        </p:blipFill>
        <p:spPr>
          <a:xfrm>
            <a:off x="4998262" y="2399441"/>
            <a:ext cx="1266556" cy="1017279"/>
          </a:xfrm>
          <a:prstGeom prst="rect">
            <a:avLst/>
          </a:prstGeom>
        </p:spPr>
      </p:pic>
    </p:spTree>
    <p:extLst>
      <p:ext uri="{BB962C8B-B14F-4D97-AF65-F5344CB8AC3E}">
        <p14:creationId xmlns:p14="http://schemas.microsoft.com/office/powerpoint/2010/main" val="305395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39889"/>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bg1"/>
                </a:solidFill>
              </a:rPr>
              <a:t>6. How does the distribution of vehicles vary by vehicle class (MotorCycle, MotorCar, AutoRickshaw, Agriculture) across different districts? Are there any districts with a predominant preference for a specific vehicle class? Consider FY 2022 for analysis. </a:t>
            </a:r>
            <a:endParaRPr sz="8000" dirty="0">
              <a:solidFill>
                <a:schemeClr val="bg1"/>
              </a:solidFill>
            </a:endParaRPr>
          </a:p>
        </p:txBody>
      </p:sp>
    </p:spTree>
    <p:extLst>
      <p:ext uri="{BB962C8B-B14F-4D97-AF65-F5344CB8AC3E}">
        <p14:creationId xmlns:p14="http://schemas.microsoft.com/office/powerpoint/2010/main" val="288198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6092"/>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6. How does the distribution of vehicles vary by vehicle class (MotorCycle, MotorCar, AutoRickshaw, Agriculture) across different districts? Are there any districts with a predominant preference for a specific vehicle class? Consider FY 2022 for analysis. </a:t>
            </a:r>
            <a:endParaRPr sz="6000" dirty="0">
              <a:solidFill>
                <a:schemeClr val="bg1"/>
              </a:solidFill>
            </a:endParaRPr>
          </a:p>
        </p:txBody>
      </p:sp>
      <p:sp>
        <p:nvSpPr>
          <p:cNvPr id="42" name="Google Shape;357;p39">
            <a:extLst>
              <a:ext uri="{FF2B5EF4-FFF2-40B4-BE49-F238E27FC236}">
                <a16:creationId xmlns:a16="http://schemas.microsoft.com/office/drawing/2014/main" id="{4839A49E-BBB3-4800-B43D-1BBA0B655E14}"/>
              </a:ext>
            </a:extLst>
          </p:cNvPr>
          <p:cNvSpPr txBox="1">
            <a:spLocks/>
          </p:cNvSpPr>
          <p:nvPr/>
        </p:nvSpPr>
        <p:spPr>
          <a:xfrm>
            <a:off x="6566053" y="1018129"/>
            <a:ext cx="2412693"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Motorcycle Dominance</a:t>
            </a:r>
            <a:r>
              <a:rPr lang="en-US" sz="1200" dirty="0">
                <a:solidFill>
                  <a:schemeClr val="dk1"/>
                </a:solidFill>
                <a:latin typeface="Livvic"/>
              </a:rPr>
              <a:t>: Across all districts, motorcycles are the predominant vehicle class, indicating a common preference for two-wheelers in all region.</a:t>
            </a:r>
          </a:p>
          <a:p>
            <a:pPr algn="l"/>
            <a:endParaRPr lang="en-US" sz="1200" dirty="0">
              <a:solidFill>
                <a:schemeClr val="dk1"/>
              </a:solidFill>
              <a:latin typeface="Livvic"/>
            </a:endParaRPr>
          </a:p>
          <a:p>
            <a:pPr algn="l"/>
            <a:r>
              <a:rPr lang="en-US" sz="1200" b="1" dirty="0">
                <a:solidFill>
                  <a:schemeClr val="dk1"/>
                </a:solidFill>
                <a:latin typeface="Livvic"/>
              </a:rPr>
              <a:t>Hyderabad</a:t>
            </a:r>
            <a:r>
              <a:rPr lang="en-US" sz="1200" dirty="0">
                <a:solidFill>
                  <a:schemeClr val="dk1"/>
                </a:solidFill>
                <a:latin typeface="Livvic"/>
              </a:rPr>
              <a:t>, being the capital of Telangana, boasts the highest overall Motorcycle sales at </a:t>
            </a:r>
            <a:r>
              <a:rPr lang="en-US" sz="1200" dirty="0">
                <a:solidFill>
                  <a:schemeClr val="accent1"/>
                </a:solidFill>
                <a:latin typeface="Livvic"/>
              </a:rPr>
              <a:t>206,819</a:t>
            </a:r>
            <a:r>
              <a:rPr lang="en-US" sz="1200" dirty="0">
                <a:solidFill>
                  <a:schemeClr val="dk1"/>
                </a:solidFill>
                <a:latin typeface="Livvic"/>
              </a:rPr>
              <a:t> units. Among these sales, autorickshaws saw significant demand, with over </a:t>
            </a:r>
            <a:r>
              <a:rPr lang="en-US" sz="1200" dirty="0">
                <a:solidFill>
                  <a:schemeClr val="accent1"/>
                </a:solidFill>
                <a:latin typeface="Livvic"/>
              </a:rPr>
              <a:t>8,397</a:t>
            </a:r>
            <a:r>
              <a:rPr lang="en-US" sz="1200" dirty="0">
                <a:solidFill>
                  <a:schemeClr val="dk1"/>
                </a:solidFill>
                <a:latin typeface="Livvic"/>
              </a:rPr>
              <a:t> units sold, especially in urban areas due to their practicality and convenience.</a:t>
            </a:r>
          </a:p>
          <a:p>
            <a:pPr algn="l"/>
            <a:endParaRPr lang="en-US" sz="1200" b="1" dirty="0">
              <a:solidFill>
                <a:schemeClr val="dk1"/>
              </a:solidFill>
              <a:latin typeface="Livvic"/>
            </a:endParaRPr>
          </a:p>
        </p:txBody>
      </p:sp>
      <p:pic>
        <p:nvPicPr>
          <p:cNvPr id="4" name="Picture 3">
            <a:extLst>
              <a:ext uri="{FF2B5EF4-FFF2-40B4-BE49-F238E27FC236}">
                <a16:creationId xmlns:a16="http://schemas.microsoft.com/office/drawing/2014/main" id="{30A84CAC-F3EC-BDCE-87D5-B56C9B9395CA}"/>
              </a:ext>
            </a:extLst>
          </p:cNvPr>
          <p:cNvPicPr>
            <a:picLocks noChangeAspect="1"/>
          </p:cNvPicPr>
          <p:nvPr/>
        </p:nvPicPr>
        <p:blipFill>
          <a:blip r:embed="rId3"/>
          <a:stretch>
            <a:fillRect/>
          </a:stretch>
        </p:blipFill>
        <p:spPr>
          <a:xfrm>
            <a:off x="361303" y="1190695"/>
            <a:ext cx="6204750" cy="3547926"/>
          </a:xfrm>
          <a:prstGeom prst="rect">
            <a:avLst/>
          </a:prstGeom>
        </p:spPr>
      </p:pic>
      <p:pic>
        <p:nvPicPr>
          <p:cNvPr id="6" name="Picture 5">
            <a:extLst>
              <a:ext uri="{FF2B5EF4-FFF2-40B4-BE49-F238E27FC236}">
                <a16:creationId xmlns:a16="http://schemas.microsoft.com/office/drawing/2014/main" id="{50482B2C-9CA0-A4D6-893A-7B8C080C295D}"/>
              </a:ext>
            </a:extLst>
          </p:cNvPr>
          <p:cNvPicPr>
            <a:picLocks noChangeAspect="1"/>
          </p:cNvPicPr>
          <p:nvPr/>
        </p:nvPicPr>
        <p:blipFill>
          <a:blip r:embed="rId4"/>
          <a:stretch>
            <a:fillRect/>
          </a:stretch>
        </p:blipFill>
        <p:spPr>
          <a:xfrm>
            <a:off x="5788152" y="1390630"/>
            <a:ext cx="738652" cy="745620"/>
          </a:xfrm>
          <a:prstGeom prst="rect">
            <a:avLst/>
          </a:prstGeom>
        </p:spPr>
      </p:pic>
    </p:spTree>
    <p:extLst>
      <p:ext uri="{BB962C8B-B14F-4D97-AF65-F5344CB8AC3E}">
        <p14:creationId xmlns:p14="http://schemas.microsoft.com/office/powerpoint/2010/main" val="299550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866514"/>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bg1"/>
                </a:solidFill>
              </a:rPr>
              <a:t>7. List down the top 3 and bottom 3 districts that have shown the highest and lowest vehicle sales growth during FY 2022 compared to FY 2021? (Consider and compare categories: Petrol, Diesel and Electric)</a:t>
            </a:r>
            <a:endParaRPr sz="9600" dirty="0">
              <a:solidFill>
                <a:schemeClr val="bg1"/>
              </a:solidFill>
            </a:endParaRPr>
          </a:p>
        </p:txBody>
      </p:sp>
    </p:spTree>
    <p:extLst>
      <p:ext uri="{BB962C8B-B14F-4D97-AF65-F5344CB8AC3E}">
        <p14:creationId xmlns:p14="http://schemas.microsoft.com/office/powerpoint/2010/main" val="82491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9" name="Google Shape;322;p37">
            <a:extLst>
              <a:ext uri="{FF2B5EF4-FFF2-40B4-BE49-F238E27FC236}">
                <a16:creationId xmlns:a16="http://schemas.microsoft.com/office/drawing/2014/main" id="{B1E1DEB3-3C54-49B3-8154-792B3EEB5AA5}"/>
              </a:ext>
            </a:extLst>
          </p:cNvPr>
          <p:cNvSpPr txBox="1">
            <a:spLocks noGrp="1"/>
          </p:cNvSpPr>
          <p:nvPr>
            <p:ph type="ctrTitle"/>
          </p:nvPr>
        </p:nvSpPr>
        <p:spPr>
          <a:xfrm>
            <a:off x="361302" y="166092"/>
            <a:ext cx="8421396" cy="7639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chemeClr val="bg1"/>
                </a:solidFill>
              </a:rPr>
              <a:t>7. List down the top 3 and bottom 3 districts that have shown the highest and lowest vehicle sales growth during FY 2022 compared to FY 2021? (Consider and compare categories: Petrol, Diesel and Electric)</a:t>
            </a:r>
            <a:endParaRPr sz="7200" dirty="0">
              <a:solidFill>
                <a:schemeClr val="bg1"/>
              </a:solidFill>
            </a:endParaRPr>
          </a:p>
        </p:txBody>
      </p:sp>
      <p:pic>
        <p:nvPicPr>
          <p:cNvPr id="4" name="Picture 3">
            <a:extLst>
              <a:ext uri="{FF2B5EF4-FFF2-40B4-BE49-F238E27FC236}">
                <a16:creationId xmlns:a16="http://schemas.microsoft.com/office/drawing/2014/main" id="{72717A70-ED04-1E94-4BC3-BB10B70BCA78}"/>
              </a:ext>
            </a:extLst>
          </p:cNvPr>
          <p:cNvPicPr>
            <a:picLocks noChangeAspect="1"/>
          </p:cNvPicPr>
          <p:nvPr/>
        </p:nvPicPr>
        <p:blipFill rotWithShape="1">
          <a:blip r:embed="rId3"/>
          <a:srcRect l="1" r="5388"/>
          <a:stretch/>
        </p:blipFill>
        <p:spPr>
          <a:xfrm>
            <a:off x="361301" y="1021288"/>
            <a:ext cx="8335811" cy="4122212"/>
          </a:xfrm>
          <a:prstGeom prst="rect">
            <a:avLst/>
          </a:prstGeom>
        </p:spPr>
      </p:pic>
    </p:spTree>
    <p:extLst>
      <p:ext uri="{BB962C8B-B14F-4D97-AF65-F5344CB8AC3E}">
        <p14:creationId xmlns:p14="http://schemas.microsoft.com/office/powerpoint/2010/main" val="216820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C556-9404-02A0-8989-2C51AD7498E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2E47D68-5171-2597-DBC0-EF47E29A374C}"/>
              </a:ext>
            </a:extLst>
          </p:cNvPr>
          <p:cNvPicPr>
            <a:picLocks noChangeAspect="1"/>
          </p:cNvPicPr>
          <p:nvPr/>
        </p:nvPicPr>
        <p:blipFill rotWithShape="1">
          <a:blip r:embed="rId2">
            <a:alphaModFix amt="69000"/>
          </a:blip>
          <a:srcRect t="1024" r="752"/>
          <a:stretch/>
        </p:blipFill>
        <p:spPr>
          <a:xfrm>
            <a:off x="0" y="-171879"/>
            <a:ext cx="9144000" cy="5315379"/>
          </a:xfrm>
          <a:prstGeom prst="rect">
            <a:avLst/>
          </a:prstGeom>
          <a:solidFill>
            <a:schemeClr val="accent1"/>
          </a:solidFill>
          <a:effectLst>
            <a:outerShdw blurRad="50800" dist="50800" dir="5400000" algn="ctr" rotWithShape="0">
              <a:srgbClr val="000000"/>
            </a:outerShdw>
          </a:effectLst>
        </p:spPr>
      </p:pic>
      <p:sp>
        <p:nvSpPr>
          <p:cNvPr id="4" name="Google Shape;237;p34">
            <a:extLst>
              <a:ext uri="{FF2B5EF4-FFF2-40B4-BE49-F238E27FC236}">
                <a16:creationId xmlns:a16="http://schemas.microsoft.com/office/drawing/2014/main" id="{202ED782-9CFD-FC52-E6DA-5CAD8781AB7E}"/>
              </a:ext>
            </a:extLst>
          </p:cNvPr>
          <p:cNvSpPr/>
          <p:nvPr/>
        </p:nvSpPr>
        <p:spPr>
          <a:xfrm rot="-5400000" flipH="1">
            <a:off x="3784790" y="-590629"/>
            <a:ext cx="1574418" cy="5768284"/>
          </a:xfrm>
          <a:prstGeom prst="rect">
            <a:avLst/>
          </a:prstGeom>
          <a:solidFill>
            <a:schemeClr val="accent1">
              <a:alpha val="76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8;p34">
            <a:extLst>
              <a:ext uri="{FF2B5EF4-FFF2-40B4-BE49-F238E27FC236}">
                <a16:creationId xmlns:a16="http://schemas.microsoft.com/office/drawing/2014/main" id="{14A64150-6A88-5DA8-78FE-7EBCB20D79FB}"/>
              </a:ext>
            </a:extLst>
          </p:cNvPr>
          <p:cNvSpPr txBox="1">
            <a:spLocks/>
          </p:cNvSpPr>
          <p:nvPr/>
        </p:nvSpPr>
        <p:spPr>
          <a:xfrm>
            <a:off x="1451302" y="1907923"/>
            <a:ext cx="6241392" cy="771180"/>
          </a:xfrm>
          <a:prstGeom prst="rect">
            <a:avLst/>
          </a:prstGeom>
          <a:effectLst>
            <a:outerShdw blurRad="50800" dir="14400000">
              <a:srgbClr val="000000">
                <a:alpha val="60000"/>
              </a:srgbClr>
            </a:outerShdw>
          </a:effectLst>
        </p:spPr>
        <p:txBody>
          <a:bodyPr spcFirstLastPara="1" vert="horz" wrap="square" lIns="91425" tIns="91425" rIns="91425" bIns="91425" rtlCol="0" anchor="t" anchorCtr="0">
            <a:noAutofit/>
          </a:bodyPr>
          <a:lstStyle>
            <a:lvl1pPr lvl="0" algn="ctr" defTabSz="342900" rtl="0" eaLnBrk="1" latinLnBrk="0" hangingPunct="1">
              <a:spcBef>
                <a:spcPts val="0"/>
              </a:spcBef>
              <a:spcAft>
                <a:spcPts val="0"/>
              </a:spcAft>
              <a:buNone/>
              <a:defRPr sz="3600" b="1" kern="1200">
                <a:solidFill>
                  <a:srgbClr val="FEFEFE"/>
                </a:solidFill>
                <a:latin typeface="+mj-lt"/>
                <a:ea typeface="+mj-ea"/>
                <a:cs typeface="+mj-cs"/>
              </a:defRPr>
            </a:lvl1pPr>
            <a:lvl2pPr lvl="1"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2pPr>
            <a:lvl3pPr lvl="2"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3pPr>
            <a:lvl4pPr lvl="3"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4pPr>
            <a:lvl5pPr lvl="4"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5pPr>
            <a:lvl6pPr lvl="5"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6pPr>
            <a:lvl7pPr lvl="6"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7pPr>
            <a:lvl8pPr lvl="7"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8pPr>
            <a:lvl9pPr lvl="8" algn="ctr" eaLnBrk="1" hangingPunct="1">
              <a:spcBef>
                <a:spcPts val="0"/>
              </a:spcBef>
              <a:spcAft>
                <a:spcPts val="0"/>
              </a:spcAft>
              <a:buNone/>
              <a:defRPr sz="3600">
                <a:solidFill>
                  <a:schemeClr val="tx2"/>
                </a:solidFill>
                <a:latin typeface="Catamaran Light"/>
                <a:ea typeface="Catamaran Light"/>
                <a:cs typeface="Catamaran Light"/>
                <a:sym typeface="Catamaran Light"/>
              </a:defRPr>
            </a:lvl9pPr>
          </a:lstStyle>
          <a:p>
            <a:r>
              <a:rPr lang="en-US" dirty="0">
                <a:solidFill>
                  <a:schemeClr val="bg1"/>
                </a:solidFill>
              </a:rPr>
              <a:t>Ts-</a:t>
            </a:r>
            <a:r>
              <a:rPr lang="en-US" dirty="0" err="1">
                <a:solidFill>
                  <a:schemeClr val="bg1"/>
                </a:solidFill>
              </a:rPr>
              <a:t>Ipass</a:t>
            </a:r>
            <a:br>
              <a:rPr lang="en-US" sz="1400" dirty="0">
                <a:solidFill>
                  <a:schemeClr val="bg1"/>
                </a:solidFill>
              </a:rPr>
            </a:br>
            <a:r>
              <a:rPr lang="en-US" sz="1100" dirty="0">
                <a:solidFill>
                  <a:schemeClr val="bg1"/>
                </a:solidFill>
              </a:rPr>
              <a:t>Telangana State Industrial Project Approval and Self Certification System</a:t>
            </a:r>
            <a:endParaRPr lang="en-US" sz="1400" dirty="0">
              <a:solidFill>
                <a:schemeClr val="bg1"/>
              </a:solidFill>
            </a:endParaRPr>
          </a:p>
        </p:txBody>
      </p:sp>
    </p:spTree>
    <p:extLst>
      <p:ext uri="{BB962C8B-B14F-4D97-AF65-F5344CB8AC3E}">
        <p14:creationId xmlns:p14="http://schemas.microsoft.com/office/powerpoint/2010/main" val="2378589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098755"/>
            <a:ext cx="8020279" cy="707886"/>
          </a:xfrm>
          <a:prstGeom prst="rect">
            <a:avLst/>
          </a:prstGeom>
          <a:noFill/>
        </p:spPr>
        <p:txBody>
          <a:bodyPr wrap="square" rtlCol="0">
            <a:spAutoFit/>
          </a:bodyPr>
          <a:lstStyle/>
          <a:p>
            <a:r>
              <a:rPr lang="en-US" sz="2000" b="1" dirty="0">
                <a:solidFill>
                  <a:schemeClr val="dk1"/>
                </a:solidFill>
                <a:latin typeface="Livvic"/>
                <a:sym typeface="Livvic"/>
              </a:rPr>
              <a:t>8. List down the top 5 sectors that have witnessed the most significant investments in FY 2022</a:t>
            </a:r>
            <a:endParaRPr lang="en-IN" sz="2000" b="1" dirty="0">
              <a:solidFill>
                <a:schemeClr val="dk1"/>
              </a:solidFill>
              <a:latin typeface="Livvic"/>
              <a:sym typeface="Livvic"/>
            </a:endParaRPr>
          </a:p>
        </p:txBody>
      </p:sp>
    </p:spTree>
    <p:extLst>
      <p:ext uri="{BB962C8B-B14F-4D97-AF65-F5344CB8AC3E}">
        <p14:creationId xmlns:p14="http://schemas.microsoft.com/office/powerpoint/2010/main" val="419623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523220"/>
          </a:xfrm>
          <a:prstGeom prst="rect">
            <a:avLst/>
          </a:prstGeom>
          <a:noFill/>
        </p:spPr>
        <p:txBody>
          <a:bodyPr wrap="square" rtlCol="0">
            <a:spAutoFit/>
          </a:bodyPr>
          <a:lstStyle/>
          <a:p>
            <a:r>
              <a:rPr lang="en-US" b="1" dirty="0">
                <a:solidFill>
                  <a:schemeClr val="dk1"/>
                </a:solidFill>
                <a:latin typeface="Livvic"/>
                <a:sym typeface="Livvic"/>
              </a:rPr>
              <a:t>8. List down the top 5 sectors that have witnessed the most significant investments in FY 2022</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6169445" y="1833377"/>
            <a:ext cx="2271495"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bg1"/>
                </a:solidFill>
                <a:latin typeface="Livvic"/>
              </a:rPr>
              <a:t>These investments signify a diversified economic landscape in FY 2022, with a significant emphasis on industries such as </a:t>
            </a:r>
            <a:r>
              <a:rPr lang="en-US" sz="1200" dirty="0">
                <a:solidFill>
                  <a:schemeClr val="accent1"/>
                </a:solidFill>
                <a:latin typeface="Livvic"/>
              </a:rPr>
              <a:t>plastics, pharmaceuticals</a:t>
            </a:r>
            <a:r>
              <a:rPr lang="en-US" sz="1200" dirty="0">
                <a:solidFill>
                  <a:schemeClr val="bg1"/>
                </a:solidFill>
                <a:latin typeface="Livvic"/>
              </a:rPr>
              <a:t>, real estate, renewable energy, and engineering. These sectors play a crucial role in driving economic growth and development in the region.</a:t>
            </a:r>
          </a:p>
        </p:txBody>
      </p:sp>
      <p:pic>
        <p:nvPicPr>
          <p:cNvPr id="4" name="Picture 3">
            <a:extLst>
              <a:ext uri="{FF2B5EF4-FFF2-40B4-BE49-F238E27FC236}">
                <a16:creationId xmlns:a16="http://schemas.microsoft.com/office/drawing/2014/main" id="{A8FF26A1-3BC8-D30D-9908-5AE9A874E123}"/>
              </a:ext>
            </a:extLst>
          </p:cNvPr>
          <p:cNvPicPr>
            <a:picLocks noChangeAspect="1"/>
          </p:cNvPicPr>
          <p:nvPr/>
        </p:nvPicPr>
        <p:blipFill>
          <a:blip r:embed="rId3"/>
          <a:stretch>
            <a:fillRect/>
          </a:stretch>
        </p:blipFill>
        <p:spPr>
          <a:xfrm>
            <a:off x="561861" y="983150"/>
            <a:ext cx="5628838" cy="3671352"/>
          </a:xfrm>
          <a:prstGeom prst="rect">
            <a:avLst/>
          </a:prstGeom>
        </p:spPr>
      </p:pic>
    </p:spTree>
    <p:extLst>
      <p:ext uri="{BB962C8B-B14F-4D97-AF65-F5344CB8AC3E}">
        <p14:creationId xmlns:p14="http://schemas.microsoft.com/office/powerpoint/2010/main" val="1920066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647921" y="1691229"/>
            <a:ext cx="8020279" cy="1323439"/>
          </a:xfrm>
          <a:prstGeom prst="rect">
            <a:avLst/>
          </a:prstGeom>
          <a:noFill/>
        </p:spPr>
        <p:txBody>
          <a:bodyPr wrap="square" rtlCol="0">
            <a:spAutoFit/>
          </a:bodyPr>
          <a:lstStyle/>
          <a:p>
            <a:r>
              <a:rPr lang="en-US" sz="2000" b="1" dirty="0">
                <a:solidFill>
                  <a:schemeClr val="dk1"/>
                </a:solidFill>
                <a:latin typeface="Livvic"/>
              </a:rPr>
              <a:t>9. List down the top 3 districts that have attracted the most significant sector investments during FY 2019 to 2022? What factors could have led to the substantial investments in these particular districts? </a:t>
            </a:r>
            <a:endParaRPr lang="en-IN" sz="2000" b="1" dirty="0">
              <a:solidFill>
                <a:schemeClr val="dk1"/>
              </a:solidFill>
              <a:latin typeface="Livvic"/>
              <a:sym typeface="Livvic"/>
            </a:endParaRPr>
          </a:p>
        </p:txBody>
      </p:sp>
    </p:spTree>
    <p:extLst>
      <p:ext uri="{BB962C8B-B14F-4D97-AF65-F5344CB8AC3E}">
        <p14:creationId xmlns:p14="http://schemas.microsoft.com/office/powerpoint/2010/main" val="97762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38" name="Google Shape;207;p30">
            <a:extLst>
              <a:ext uri="{FF2B5EF4-FFF2-40B4-BE49-F238E27FC236}">
                <a16:creationId xmlns:a16="http://schemas.microsoft.com/office/drawing/2014/main" id="{B956E4D8-613E-4A74-AEF7-04E19BA32A6D}"/>
              </a:ext>
            </a:extLst>
          </p:cNvPr>
          <p:cNvSpPr/>
          <p:nvPr/>
        </p:nvSpPr>
        <p:spPr>
          <a:xfrm rot="-5400000">
            <a:off x="1268443" y="-767599"/>
            <a:ext cx="787043" cy="332393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20EDCD16-BF5B-475C-9E07-8B50E4246AE4}"/>
              </a:ext>
            </a:extLst>
          </p:cNvPr>
          <p:cNvSpPr txBox="1"/>
          <p:nvPr/>
        </p:nvSpPr>
        <p:spPr>
          <a:xfrm>
            <a:off x="1378040" y="1522059"/>
            <a:ext cx="7881871" cy="1600438"/>
          </a:xfrm>
          <a:prstGeom prst="rect">
            <a:avLst/>
          </a:prstGeom>
          <a:noFill/>
        </p:spPr>
        <p:txBody>
          <a:bodyPr wrap="square" rtlCol="0">
            <a:spAutoFit/>
          </a:bodyPr>
          <a:lstStyle/>
          <a:p>
            <a:pPr algn="l"/>
            <a:r>
              <a:rPr lang="en-IN" sz="1600" b="1" i="0" dirty="0">
                <a:solidFill>
                  <a:schemeClr val="bg1">
                    <a:lumMod val="50000"/>
                  </a:schemeClr>
                </a:solidFill>
                <a:effectLst/>
                <a:latin typeface="Livvic" panose="020B0604020202020204" charset="0"/>
              </a:rPr>
              <a:t>Dhaval Patel</a:t>
            </a:r>
            <a:endParaRPr lang="en-IN" sz="1600" b="0" i="0" dirty="0">
              <a:solidFill>
                <a:schemeClr val="bg1">
                  <a:lumMod val="50000"/>
                </a:schemeClr>
              </a:solidFill>
              <a:effectLst/>
              <a:latin typeface="Livvic" panose="020B0604020202020204" charset="0"/>
            </a:endParaRPr>
          </a:p>
          <a:p>
            <a:pPr lvl="1" algn="l"/>
            <a:r>
              <a:rPr lang="en-IN" sz="1600" b="0" i="0" dirty="0">
                <a:solidFill>
                  <a:schemeClr val="bg1">
                    <a:lumMod val="50000"/>
                  </a:schemeClr>
                </a:solidFill>
                <a:effectLst/>
                <a:latin typeface="Livvic" panose="020B0604020202020204" charset="0"/>
              </a:rPr>
              <a:t>Founder, </a:t>
            </a:r>
            <a:r>
              <a:rPr lang="en-IN" sz="1600" b="0" i="0" dirty="0" err="1">
                <a:solidFill>
                  <a:schemeClr val="bg1">
                    <a:lumMod val="50000"/>
                  </a:schemeClr>
                </a:solidFill>
                <a:effectLst/>
                <a:latin typeface="Livvic" panose="020B0604020202020204" charset="0"/>
              </a:rPr>
              <a:t>Codebasics</a:t>
            </a:r>
            <a:endParaRPr lang="en-IN" sz="1600" b="0" i="0" dirty="0">
              <a:solidFill>
                <a:schemeClr val="bg1">
                  <a:lumMod val="50000"/>
                </a:schemeClr>
              </a:solidFill>
              <a:effectLst/>
              <a:latin typeface="Livvic" panose="020B0604020202020204" charset="0"/>
            </a:endParaRPr>
          </a:p>
          <a:p>
            <a:pPr marL="742950" lvl="1" indent="-285750" algn="l">
              <a:buFont typeface="Arial" panose="020B0604020202020204" pitchFamily="34" charset="0"/>
              <a:buChar char="•"/>
            </a:pPr>
            <a:endParaRPr lang="en-IN" sz="1600" b="0" i="0" dirty="0">
              <a:solidFill>
                <a:schemeClr val="bg1">
                  <a:lumMod val="50000"/>
                </a:schemeClr>
              </a:solidFill>
              <a:effectLst/>
              <a:latin typeface="Livvic" panose="020B0604020202020204" charset="0"/>
            </a:endParaRPr>
          </a:p>
          <a:p>
            <a:pPr algn="l"/>
            <a:r>
              <a:rPr lang="en-IN" sz="1600" b="1" i="0" dirty="0" err="1">
                <a:solidFill>
                  <a:schemeClr val="bg1">
                    <a:lumMod val="50000"/>
                  </a:schemeClr>
                </a:solidFill>
                <a:effectLst/>
                <a:latin typeface="Livvic" panose="020B0604020202020204" charset="0"/>
              </a:rPr>
              <a:t>Hemanand</a:t>
            </a:r>
            <a:r>
              <a:rPr lang="en-IN" sz="1600" b="1" i="0" dirty="0">
                <a:solidFill>
                  <a:schemeClr val="bg1">
                    <a:lumMod val="50000"/>
                  </a:schemeClr>
                </a:solidFill>
                <a:effectLst/>
                <a:latin typeface="Livvic" panose="020B0604020202020204" charset="0"/>
              </a:rPr>
              <a:t> Vadivel</a:t>
            </a:r>
            <a:endParaRPr lang="en-IN" sz="1600" b="0" i="0" dirty="0">
              <a:solidFill>
                <a:schemeClr val="bg1">
                  <a:lumMod val="50000"/>
                </a:schemeClr>
              </a:solidFill>
              <a:effectLst/>
              <a:latin typeface="Livvic" panose="020B0604020202020204" charset="0"/>
            </a:endParaRPr>
          </a:p>
          <a:p>
            <a:pPr lvl="1" algn="l"/>
            <a:r>
              <a:rPr lang="en-IN" sz="1600" b="0" i="0" dirty="0">
                <a:solidFill>
                  <a:schemeClr val="bg1">
                    <a:lumMod val="50000"/>
                  </a:schemeClr>
                </a:solidFill>
                <a:effectLst/>
                <a:latin typeface="Livvic" panose="020B0604020202020204" charset="0"/>
              </a:rPr>
              <a:t>Co-Founder, Codebasics</a:t>
            </a:r>
          </a:p>
          <a:p>
            <a:endParaRPr lang="en-IN" dirty="0"/>
          </a:p>
        </p:txBody>
      </p:sp>
      <p:sp>
        <p:nvSpPr>
          <p:cNvPr id="37" name="Google Shape;141;p26">
            <a:extLst>
              <a:ext uri="{FF2B5EF4-FFF2-40B4-BE49-F238E27FC236}">
                <a16:creationId xmlns:a16="http://schemas.microsoft.com/office/drawing/2014/main" id="{717559FE-21AA-4AD2-B5D7-F0CBDF9B10DE}"/>
              </a:ext>
            </a:extLst>
          </p:cNvPr>
          <p:cNvSpPr txBox="1">
            <a:spLocks/>
          </p:cNvSpPr>
          <p:nvPr/>
        </p:nvSpPr>
        <p:spPr>
          <a:xfrm>
            <a:off x="217758" y="691866"/>
            <a:ext cx="373605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l"/>
            <a:r>
              <a:rPr lang="en-IN" sz="2400" b="1" i="0" dirty="0">
                <a:solidFill>
                  <a:schemeClr val="bg1"/>
                </a:solidFill>
                <a:effectLst/>
                <a:latin typeface="Livvic" panose="020B0604020202020204" charset="0"/>
              </a:rPr>
              <a:t>CODEBASICS TEAM</a:t>
            </a:r>
          </a:p>
        </p:txBody>
      </p:sp>
    </p:spTree>
    <p:extLst>
      <p:ext uri="{BB962C8B-B14F-4D97-AF65-F5344CB8AC3E}">
        <p14:creationId xmlns:p14="http://schemas.microsoft.com/office/powerpoint/2010/main" val="76340290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830997"/>
          </a:xfrm>
          <a:prstGeom prst="rect">
            <a:avLst/>
          </a:prstGeom>
          <a:noFill/>
        </p:spPr>
        <p:txBody>
          <a:bodyPr wrap="square" rtlCol="0">
            <a:spAutoFit/>
          </a:bodyPr>
          <a:lstStyle/>
          <a:p>
            <a:r>
              <a:rPr lang="en-US" sz="1600" b="1" dirty="0">
                <a:solidFill>
                  <a:schemeClr val="dk1"/>
                </a:solidFill>
                <a:latin typeface="Livvic"/>
              </a:rPr>
              <a:t>9. List down the top 3 districts that have attracted the most significant sector investments during FY 2019 to 2022? What factors could have led to the substantial investments in these particular districts? </a:t>
            </a:r>
            <a:endParaRPr lang="en-IN" sz="1600"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4186411" y="1158970"/>
            <a:ext cx="4814370" cy="19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bg1"/>
                </a:solidFill>
                <a:latin typeface="Livvic"/>
              </a:rPr>
              <a:t>Proximity to Hyderabad</a:t>
            </a:r>
            <a:r>
              <a:rPr lang="en-US" sz="1200" dirty="0">
                <a:solidFill>
                  <a:schemeClr val="bg1"/>
                </a:solidFill>
                <a:latin typeface="Livvic"/>
              </a:rPr>
              <a:t>: All three districts are in close proximity to Hyderabad, the state capital and an economic hub. This proximity provides access to a skilled workforce, infrastructure, and market opportunities, making them favorable locations for investments.</a:t>
            </a:r>
          </a:p>
          <a:p>
            <a:pPr algn="l"/>
            <a:endParaRPr lang="en-US" sz="1200" dirty="0">
              <a:solidFill>
                <a:schemeClr val="bg1"/>
              </a:solidFill>
              <a:latin typeface="Livvic"/>
            </a:endParaRPr>
          </a:p>
          <a:p>
            <a:pPr algn="l"/>
            <a:r>
              <a:rPr lang="en-US" sz="1200" b="1" dirty="0">
                <a:solidFill>
                  <a:schemeClr val="bg1"/>
                </a:solidFill>
                <a:latin typeface="Livvic"/>
              </a:rPr>
              <a:t>Industrial Infrastructure</a:t>
            </a:r>
            <a:r>
              <a:rPr lang="en-US" sz="1200" dirty="0">
                <a:solidFill>
                  <a:schemeClr val="bg1"/>
                </a:solidFill>
                <a:latin typeface="Livvic"/>
              </a:rPr>
              <a:t>: These districts have developed industrial parks, technology zones, and IT clusters, creating an enabling environment for businesses to thrive.</a:t>
            </a:r>
          </a:p>
          <a:p>
            <a:pPr algn="l"/>
            <a:endParaRPr lang="en-US" sz="1200" dirty="0">
              <a:solidFill>
                <a:schemeClr val="bg1"/>
              </a:solidFill>
              <a:latin typeface="Livvic"/>
            </a:endParaRPr>
          </a:p>
          <a:p>
            <a:pPr algn="l"/>
            <a:r>
              <a:rPr lang="en-US" sz="1200" b="1" dirty="0">
                <a:solidFill>
                  <a:schemeClr val="bg1"/>
                </a:solidFill>
                <a:latin typeface="Livvic"/>
              </a:rPr>
              <a:t>Government Policies</a:t>
            </a:r>
            <a:r>
              <a:rPr lang="en-US" sz="1200" dirty="0">
                <a:solidFill>
                  <a:schemeClr val="bg1"/>
                </a:solidFill>
                <a:latin typeface="Livvic"/>
              </a:rPr>
              <a:t>: The government's pro-business policies, investment incentives, and ease of doing business initiatives have encouraged companies to invest in these districts.</a:t>
            </a:r>
          </a:p>
          <a:p>
            <a:pPr algn="l"/>
            <a:endParaRPr lang="en-US" sz="1200" dirty="0">
              <a:solidFill>
                <a:schemeClr val="bg1"/>
              </a:solidFill>
              <a:latin typeface="Livvic"/>
            </a:endParaRPr>
          </a:p>
          <a:p>
            <a:pPr algn="l"/>
            <a:r>
              <a:rPr lang="en-US" sz="1200" b="1" dirty="0">
                <a:solidFill>
                  <a:schemeClr val="bg1"/>
                </a:solidFill>
                <a:latin typeface="Livvic"/>
              </a:rPr>
              <a:t>Connectivity</a:t>
            </a:r>
            <a:r>
              <a:rPr lang="en-US" sz="1200" dirty="0">
                <a:solidFill>
                  <a:schemeClr val="bg1"/>
                </a:solidFill>
                <a:latin typeface="Livvic"/>
              </a:rPr>
              <a:t>: Good transportation networks and connectivity to major cities and ports enhance the attractiveness of these districts for logistics and manufacturing companies.</a:t>
            </a:r>
          </a:p>
          <a:p>
            <a:pPr algn="l"/>
            <a:endParaRPr lang="en-US" sz="1200" dirty="0">
              <a:solidFill>
                <a:schemeClr val="bg1"/>
              </a:solidFill>
              <a:latin typeface="Livvic"/>
            </a:endParaRPr>
          </a:p>
          <a:p>
            <a:pPr algn="l"/>
            <a:r>
              <a:rPr lang="en-US" sz="1200" b="1" dirty="0">
                <a:solidFill>
                  <a:schemeClr val="bg1"/>
                </a:solidFill>
                <a:latin typeface="Livvic"/>
              </a:rPr>
              <a:t>Economic Diversification</a:t>
            </a:r>
            <a:r>
              <a:rPr lang="en-US" sz="1200" dirty="0">
                <a:solidFill>
                  <a:schemeClr val="bg1"/>
                </a:solidFill>
                <a:latin typeface="Livvic"/>
              </a:rPr>
              <a:t>: The districts have diversified economies, with a focus on sectors like IT, manufacturing, real estate, and pharmaceuticals, attracting a wide range of investments.</a:t>
            </a:r>
          </a:p>
          <a:p>
            <a:pPr algn="l"/>
            <a:r>
              <a:rPr lang="en-US" sz="1200" dirty="0">
                <a:solidFill>
                  <a:schemeClr val="dk1"/>
                </a:solidFill>
                <a:latin typeface="Livvic"/>
              </a:rPr>
              <a:t>.</a:t>
            </a:r>
          </a:p>
        </p:txBody>
      </p:sp>
      <p:pic>
        <p:nvPicPr>
          <p:cNvPr id="6" name="Picture 5">
            <a:extLst>
              <a:ext uri="{FF2B5EF4-FFF2-40B4-BE49-F238E27FC236}">
                <a16:creationId xmlns:a16="http://schemas.microsoft.com/office/drawing/2014/main" id="{AAC00205-F64A-845F-F8BE-BEBE18D0E9E4}"/>
              </a:ext>
            </a:extLst>
          </p:cNvPr>
          <p:cNvPicPr>
            <a:picLocks noChangeAspect="1"/>
          </p:cNvPicPr>
          <p:nvPr/>
        </p:nvPicPr>
        <p:blipFill>
          <a:blip r:embed="rId3"/>
          <a:stretch>
            <a:fillRect/>
          </a:stretch>
        </p:blipFill>
        <p:spPr>
          <a:xfrm>
            <a:off x="217465" y="1477106"/>
            <a:ext cx="3968946" cy="3439764"/>
          </a:xfrm>
          <a:prstGeom prst="rect">
            <a:avLst/>
          </a:prstGeom>
        </p:spPr>
      </p:pic>
    </p:spTree>
    <p:extLst>
      <p:ext uri="{BB962C8B-B14F-4D97-AF65-F5344CB8AC3E}">
        <p14:creationId xmlns:p14="http://schemas.microsoft.com/office/powerpoint/2010/main" val="380748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1813179"/>
            <a:ext cx="8020279" cy="1015663"/>
          </a:xfrm>
          <a:prstGeom prst="rect">
            <a:avLst/>
          </a:prstGeom>
          <a:noFill/>
        </p:spPr>
        <p:txBody>
          <a:bodyPr wrap="square" rtlCol="0">
            <a:spAutoFit/>
          </a:bodyPr>
          <a:lstStyle/>
          <a:p>
            <a:r>
              <a:rPr lang="en-US" sz="2000" b="1" dirty="0">
                <a:solidFill>
                  <a:schemeClr val="dk1"/>
                </a:solidFill>
                <a:latin typeface="Livvic"/>
              </a:rPr>
              <a:t>10. Is there any relationship between district investments, vehicles sales and stamps revenue within the same district between FY 2021 and 2022?</a:t>
            </a:r>
            <a:endParaRPr lang="en-IN" sz="2000" b="1" dirty="0">
              <a:solidFill>
                <a:schemeClr val="dk1"/>
              </a:solidFill>
              <a:latin typeface="Livvic"/>
              <a:sym typeface="Livvic"/>
            </a:endParaRPr>
          </a:p>
        </p:txBody>
      </p:sp>
    </p:spTree>
    <p:extLst>
      <p:ext uri="{BB962C8B-B14F-4D97-AF65-F5344CB8AC3E}">
        <p14:creationId xmlns:p14="http://schemas.microsoft.com/office/powerpoint/2010/main" val="15489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90706"/>
            <a:ext cx="8020279" cy="523220"/>
          </a:xfrm>
          <a:prstGeom prst="rect">
            <a:avLst/>
          </a:prstGeom>
          <a:noFill/>
        </p:spPr>
        <p:txBody>
          <a:bodyPr wrap="square" rtlCol="0">
            <a:spAutoFit/>
          </a:bodyPr>
          <a:lstStyle/>
          <a:p>
            <a:r>
              <a:rPr lang="en-US" b="1" dirty="0">
                <a:solidFill>
                  <a:schemeClr val="dk1"/>
                </a:solidFill>
                <a:latin typeface="Livvic"/>
              </a:rPr>
              <a:t>10. Is there any relationship between district investments, vehicles sales and stamps revenue within the same district between FY 2021 and 2022?</a:t>
            </a:r>
            <a:endParaRPr lang="en-IN" b="1" dirty="0">
              <a:solidFill>
                <a:schemeClr val="dk1"/>
              </a:solidFill>
              <a:latin typeface="Livvic"/>
              <a:sym typeface="Livvic"/>
            </a:endParaRPr>
          </a:p>
        </p:txBody>
      </p:sp>
      <p:sp>
        <p:nvSpPr>
          <p:cNvPr id="9" name="Google Shape;357;p39">
            <a:extLst>
              <a:ext uri="{FF2B5EF4-FFF2-40B4-BE49-F238E27FC236}">
                <a16:creationId xmlns:a16="http://schemas.microsoft.com/office/drawing/2014/main" id="{9D9D99C4-A122-4C14-80D0-47287BC0CA63}"/>
              </a:ext>
            </a:extLst>
          </p:cNvPr>
          <p:cNvSpPr txBox="1">
            <a:spLocks/>
          </p:cNvSpPr>
          <p:nvPr/>
        </p:nvSpPr>
        <p:spPr>
          <a:xfrm>
            <a:off x="6070294" y="1965579"/>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dk1"/>
                </a:solidFill>
                <a:latin typeface="Livvic"/>
              </a:rPr>
              <a:t>District Investment and Stamp Revenue</a:t>
            </a:r>
            <a:endParaRPr lang="en-US" sz="1200" dirty="0">
              <a:solidFill>
                <a:schemeClr val="dk1"/>
              </a:solidFill>
              <a:latin typeface="Livvic"/>
            </a:endParaRPr>
          </a:p>
          <a:p>
            <a:pPr algn="l"/>
            <a:endParaRPr lang="en-US" sz="1200" dirty="0">
              <a:solidFill>
                <a:schemeClr val="dk1"/>
              </a:solidFill>
              <a:latin typeface="Livvic"/>
            </a:endParaRPr>
          </a:p>
          <a:p>
            <a:pPr algn="l"/>
            <a:r>
              <a:rPr lang="en-US" sz="1200" dirty="0">
                <a:solidFill>
                  <a:schemeClr val="bg1"/>
                </a:solidFill>
                <a:latin typeface="Livvic"/>
              </a:rPr>
              <a:t> A linear relationship is observed between district investments and stamp revenue. As investments in a district increase, stamp revenue also tends to increase. This suggests that economic activity and investments have a positive impact on stamp revenue generation</a:t>
            </a:r>
            <a:r>
              <a:rPr lang="en-US" sz="1600" b="0" i="0" dirty="0">
                <a:solidFill>
                  <a:schemeClr val="bg1"/>
                </a:solidFill>
                <a:effectLst/>
                <a:latin typeface="Söhne"/>
              </a:rPr>
              <a:t>.</a:t>
            </a:r>
            <a:endParaRPr lang="en-US" sz="1200" dirty="0">
              <a:solidFill>
                <a:schemeClr val="bg1"/>
              </a:solidFill>
              <a:latin typeface="Livvic"/>
            </a:endParaRPr>
          </a:p>
        </p:txBody>
      </p:sp>
      <p:pic>
        <p:nvPicPr>
          <p:cNvPr id="7" name="Picture 6">
            <a:extLst>
              <a:ext uri="{FF2B5EF4-FFF2-40B4-BE49-F238E27FC236}">
                <a16:creationId xmlns:a16="http://schemas.microsoft.com/office/drawing/2014/main" id="{C6222FF0-D387-8E5B-0CF2-257365F72855}"/>
              </a:ext>
            </a:extLst>
          </p:cNvPr>
          <p:cNvPicPr>
            <a:picLocks noChangeAspect="1"/>
          </p:cNvPicPr>
          <p:nvPr/>
        </p:nvPicPr>
        <p:blipFill>
          <a:blip r:embed="rId3"/>
          <a:stretch>
            <a:fillRect/>
          </a:stretch>
        </p:blipFill>
        <p:spPr>
          <a:xfrm>
            <a:off x="616690" y="1169581"/>
            <a:ext cx="5453604" cy="3366977"/>
          </a:xfrm>
          <a:prstGeom prst="rect">
            <a:avLst/>
          </a:prstGeom>
        </p:spPr>
      </p:pic>
    </p:spTree>
    <p:extLst>
      <p:ext uri="{BB962C8B-B14F-4D97-AF65-F5344CB8AC3E}">
        <p14:creationId xmlns:p14="http://schemas.microsoft.com/office/powerpoint/2010/main" val="4004185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780069" y="1878637"/>
            <a:ext cx="8020279" cy="1015663"/>
          </a:xfrm>
          <a:prstGeom prst="rect">
            <a:avLst/>
          </a:prstGeom>
          <a:noFill/>
        </p:spPr>
        <p:txBody>
          <a:bodyPr wrap="square" rtlCol="0">
            <a:spAutoFit/>
          </a:bodyPr>
          <a:lstStyle/>
          <a:p>
            <a:r>
              <a:rPr lang="en-US" sz="2000" b="1" dirty="0">
                <a:solidFill>
                  <a:schemeClr val="dk1"/>
                </a:solidFill>
                <a:latin typeface="Livvic"/>
              </a:rPr>
              <a:t>11. Are there any particular sectors that have shown substantial investment in multiple districts between FY 2021 and 2022?</a:t>
            </a:r>
            <a:endParaRPr lang="en-IN" sz="2000" b="1" dirty="0">
              <a:solidFill>
                <a:schemeClr val="dk1"/>
              </a:solidFill>
              <a:latin typeface="Livvic"/>
              <a:sym typeface="Livvic"/>
            </a:endParaRPr>
          </a:p>
        </p:txBody>
      </p:sp>
    </p:spTree>
    <p:extLst>
      <p:ext uri="{BB962C8B-B14F-4D97-AF65-F5344CB8AC3E}">
        <p14:creationId xmlns:p14="http://schemas.microsoft.com/office/powerpoint/2010/main" val="117151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523220"/>
          </a:xfrm>
          <a:prstGeom prst="rect">
            <a:avLst/>
          </a:prstGeom>
          <a:noFill/>
        </p:spPr>
        <p:txBody>
          <a:bodyPr wrap="square" rtlCol="0">
            <a:spAutoFit/>
          </a:bodyPr>
          <a:lstStyle/>
          <a:p>
            <a:r>
              <a:rPr lang="en-US" b="1" dirty="0">
                <a:solidFill>
                  <a:schemeClr val="dk1"/>
                </a:solidFill>
                <a:latin typeface="Livvic"/>
              </a:rPr>
              <a:t>11. Are there any particular sectors that have shown substantial investment in multiple districts between FY 2021 and 2022?</a:t>
            </a:r>
            <a:endParaRPr lang="en-IN" b="1" dirty="0">
              <a:solidFill>
                <a:schemeClr val="dk1"/>
              </a:solidFill>
              <a:latin typeface="Livvic"/>
              <a:sym typeface="Livvic"/>
            </a:endParaRPr>
          </a:p>
        </p:txBody>
      </p:sp>
      <p:pic>
        <p:nvPicPr>
          <p:cNvPr id="5" name="Picture 4">
            <a:extLst>
              <a:ext uri="{FF2B5EF4-FFF2-40B4-BE49-F238E27FC236}">
                <a16:creationId xmlns:a16="http://schemas.microsoft.com/office/drawing/2014/main" id="{3B2226AD-73D1-E761-B973-A22E8DCDCBC1}"/>
              </a:ext>
            </a:extLst>
          </p:cNvPr>
          <p:cNvPicPr>
            <a:picLocks noChangeAspect="1"/>
          </p:cNvPicPr>
          <p:nvPr/>
        </p:nvPicPr>
        <p:blipFill>
          <a:blip r:embed="rId3"/>
          <a:stretch>
            <a:fillRect/>
          </a:stretch>
        </p:blipFill>
        <p:spPr>
          <a:xfrm>
            <a:off x="561860" y="830035"/>
            <a:ext cx="8422483" cy="4313465"/>
          </a:xfrm>
          <a:prstGeom prst="rect">
            <a:avLst/>
          </a:prstGeom>
        </p:spPr>
      </p:pic>
    </p:spTree>
    <p:extLst>
      <p:ext uri="{BB962C8B-B14F-4D97-AF65-F5344CB8AC3E}">
        <p14:creationId xmlns:p14="http://schemas.microsoft.com/office/powerpoint/2010/main" val="392200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523220"/>
          </a:xfrm>
          <a:prstGeom prst="rect">
            <a:avLst/>
          </a:prstGeom>
          <a:noFill/>
        </p:spPr>
        <p:txBody>
          <a:bodyPr wrap="square" rtlCol="0">
            <a:spAutoFit/>
          </a:bodyPr>
          <a:lstStyle/>
          <a:p>
            <a:r>
              <a:rPr lang="en-US" b="1" dirty="0">
                <a:solidFill>
                  <a:schemeClr val="dk1"/>
                </a:solidFill>
                <a:latin typeface="Livvic"/>
              </a:rPr>
              <a:t>11. Are there any particular sectors that have shown substantial investment in multiple districts between FY 2021 and 2022?</a:t>
            </a:r>
            <a:endParaRPr lang="en-IN" b="1" dirty="0">
              <a:solidFill>
                <a:schemeClr val="dk1"/>
              </a:solidFill>
              <a:latin typeface="Livvic"/>
              <a:sym typeface="Livvic"/>
            </a:endParaRPr>
          </a:p>
        </p:txBody>
      </p:sp>
      <p:pic>
        <p:nvPicPr>
          <p:cNvPr id="6" name="Picture 5">
            <a:extLst>
              <a:ext uri="{FF2B5EF4-FFF2-40B4-BE49-F238E27FC236}">
                <a16:creationId xmlns:a16="http://schemas.microsoft.com/office/drawing/2014/main" id="{958166BC-C945-5715-F8C0-D9615B2321E2}"/>
              </a:ext>
            </a:extLst>
          </p:cNvPr>
          <p:cNvPicPr>
            <a:picLocks noChangeAspect="1"/>
          </p:cNvPicPr>
          <p:nvPr/>
        </p:nvPicPr>
        <p:blipFill rotWithShape="1">
          <a:blip r:embed="rId3"/>
          <a:srcRect l="14875" t="10898"/>
          <a:stretch/>
        </p:blipFill>
        <p:spPr>
          <a:xfrm>
            <a:off x="561860" y="841123"/>
            <a:ext cx="8480540" cy="4159048"/>
          </a:xfrm>
          <a:prstGeom prst="rect">
            <a:avLst/>
          </a:prstGeom>
        </p:spPr>
      </p:pic>
    </p:spTree>
    <p:extLst>
      <p:ext uri="{BB962C8B-B14F-4D97-AF65-F5344CB8AC3E}">
        <p14:creationId xmlns:p14="http://schemas.microsoft.com/office/powerpoint/2010/main" val="82171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1925091"/>
            <a:ext cx="8020279" cy="1015663"/>
          </a:xfrm>
          <a:prstGeom prst="rect">
            <a:avLst/>
          </a:prstGeom>
          <a:noFill/>
        </p:spPr>
        <p:txBody>
          <a:bodyPr wrap="square" rtlCol="0">
            <a:spAutoFit/>
          </a:bodyPr>
          <a:lstStyle/>
          <a:p>
            <a:r>
              <a:rPr lang="en-US" sz="2000" b="1" dirty="0">
                <a:solidFill>
                  <a:schemeClr val="dk1"/>
                </a:solidFill>
                <a:latin typeface="Livvic"/>
              </a:rPr>
              <a:t>12. Can we identify any seasonal patterns or cyclicality in the investment trends for specific sectors? Do certain sectors experience higher investments during particular months?</a:t>
            </a:r>
            <a:endParaRPr lang="en-IN" sz="2000" b="1" dirty="0">
              <a:solidFill>
                <a:schemeClr val="dk1"/>
              </a:solidFill>
              <a:latin typeface="Livvic"/>
              <a:sym typeface="Livvic"/>
            </a:endParaRPr>
          </a:p>
        </p:txBody>
      </p:sp>
    </p:spTree>
    <p:extLst>
      <p:ext uri="{BB962C8B-B14F-4D97-AF65-F5344CB8AC3E}">
        <p14:creationId xmlns:p14="http://schemas.microsoft.com/office/powerpoint/2010/main" val="131352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66C7CB03-1549-48E0-90E2-5584A32BF7A1}"/>
              </a:ext>
            </a:extLst>
          </p:cNvPr>
          <p:cNvSpPr txBox="1"/>
          <p:nvPr/>
        </p:nvSpPr>
        <p:spPr>
          <a:xfrm>
            <a:off x="561860" y="257655"/>
            <a:ext cx="8020279" cy="738664"/>
          </a:xfrm>
          <a:prstGeom prst="rect">
            <a:avLst/>
          </a:prstGeom>
          <a:noFill/>
        </p:spPr>
        <p:txBody>
          <a:bodyPr wrap="square" rtlCol="0">
            <a:spAutoFit/>
          </a:bodyPr>
          <a:lstStyle/>
          <a:p>
            <a:r>
              <a:rPr lang="en-US" b="1" dirty="0">
                <a:solidFill>
                  <a:schemeClr val="dk1"/>
                </a:solidFill>
                <a:latin typeface="Livvic"/>
              </a:rPr>
              <a:t>12. Can we identify any seasonal patterns or cyclicality in the investment trends for specific sectors? Do certain sectors experience higher investments during particular months?</a:t>
            </a:r>
            <a:endParaRPr lang="en-IN" b="1" dirty="0">
              <a:solidFill>
                <a:schemeClr val="dk1"/>
              </a:solidFill>
              <a:latin typeface="Livvic"/>
              <a:sym typeface="Livvic"/>
            </a:endParaRPr>
          </a:p>
        </p:txBody>
      </p:sp>
      <p:sp>
        <p:nvSpPr>
          <p:cNvPr id="5" name="Google Shape;357;p39">
            <a:extLst>
              <a:ext uri="{FF2B5EF4-FFF2-40B4-BE49-F238E27FC236}">
                <a16:creationId xmlns:a16="http://schemas.microsoft.com/office/drawing/2014/main" id="{6103E4E5-67BE-4315-8FEB-3F05A77C4D2D}"/>
              </a:ext>
            </a:extLst>
          </p:cNvPr>
          <p:cNvSpPr txBox="1">
            <a:spLocks/>
          </p:cNvSpPr>
          <p:nvPr/>
        </p:nvSpPr>
        <p:spPr>
          <a:xfrm>
            <a:off x="6191480" y="2257390"/>
            <a:ext cx="2699132" cy="26284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dirty="0">
                <a:solidFill>
                  <a:schemeClr val="bg1"/>
                </a:solidFill>
                <a:latin typeface="Livvic"/>
              </a:rPr>
              <a:t>Overall Sector Investments</a:t>
            </a:r>
            <a:r>
              <a:rPr lang="en-US" sz="1200" dirty="0">
                <a:solidFill>
                  <a:schemeClr val="bg1"/>
                </a:solidFill>
                <a:latin typeface="Livvic"/>
              </a:rPr>
              <a:t>: </a:t>
            </a:r>
          </a:p>
          <a:p>
            <a:pPr algn="l"/>
            <a:r>
              <a:rPr lang="en-US" sz="1200" dirty="0">
                <a:solidFill>
                  <a:schemeClr val="bg1"/>
                </a:solidFill>
                <a:latin typeface="Livvic"/>
              </a:rPr>
              <a:t>FY 2021 Q1 records the lowest overall sector investments at  14,081 M, while FY 2020 Q4 stands out with the highest investments at 213,712 M. </a:t>
            </a:r>
          </a:p>
        </p:txBody>
      </p:sp>
      <p:pic>
        <p:nvPicPr>
          <p:cNvPr id="3" name="chart">
            <a:extLst>
              <a:ext uri="{FF2B5EF4-FFF2-40B4-BE49-F238E27FC236}">
                <a16:creationId xmlns:a16="http://schemas.microsoft.com/office/drawing/2014/main" id="{0268B83E-5019-AA16-4113-B49B7137F8D9}"/>
              </a:ext>
            </a:extLst>
          </p:cNvPr>
          <p:cNvPicPr>
            <a:picLocks noChangeAspect="1"/>
          </p:cNvPicPr>
          <p:nvPr/>
        </p:nvPicPr>
        <p:blipFill>
          <a:blip r:embed="rId3"/>
          <a:stretch>
            <a:fillRect/>
          </a:stretch>
        </p:blipFill>
        <p:spPr>
          <a:xfrm>
            <a:off x="561860" y="1455332"/>
            <a:ext cx="5494201" cy="2818956"/>
          </a:xfrm>
          <a:prstGeom prst="rect">
            <a:avLst/>
          </a:prstGeom>
        </p:spPr>
      </p:pic>
    </p:spTree>
    <p:extLst>
      <p:ext uri="{BB962C8B-B14F-4D97-AF65-F5344CB8AC3E}">
        <p14:creationId xmlns:p14="http://schemas.microsoft.com/office/powerpoint/2010/main" val="161734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6"/>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393951D-169A-411C-BA9C-D03E407DDE27}"/>
              </a:ext>
            </a:extLst>
          </p:cNvPr>
          <p:cNvGraphicFramePr/>
          <p:nvPr>
            <p:extLst>
              <p:ext uri="{D42A27DB-BD31-4B8C-83A1-F6EECF244321}">
                <p14:modId xmlns:p14="http://schemas.microsoft.com/office/powerpoint/2010/main" val="3830362308"/>
              </p:ext>
            </p:extLst>
          </p:nvPr>
        </p:nvGraphicFramePr>
        <p:xfrm>
          <a:off x="286439" y="165253"/>
          <a:ext cx="8714342" cy="47205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6616253"/>
      </p:ext>
    </p:extLst>
  </p:cSld>
  <p:clrMapOvr>
    <a:overrideClrMapping bg1="dk1" tx1="lt1" bg2="dk2" tx2="lt2" accent1="accent1" accent2="accent2" accent3="accent3" accent4="accent4" accent5="accent5" accent6="accent6" hlink="hlink" folHlink="folHlink"/>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3517891" cy="5143500"/>
          </a:xfrm>
          <a:prstGeom prst="rect">
            <a:avLst/>
          </a:prstGeom>
          <a:solidFill>
            <a:schemeClr val="accent1"/>
          </a:solidFill>
          <a:ln>
            <a:noFill/>
          </a:ln>
          <a:effectLst>
            <a:reflection stA="0" endPos="63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dirty="0">
              <a:solidFill>
                <a:prstClr val="white"/>
              </a:solidFill>
            </a:endParaRPr>
          </a:p>
        </p:txBody>
      </p:sp>
      <p:sp>
        <p:nvSpPr>
          <p:cNvPr id="4" name="Rectangle 3"/>
          <p:cNvSpPr/>
          <p:nvPr/>
        </p:nvSpPr>
        <p:spPr>
          <a:xfrm>
            <a:off x="210441" y="1630365"/>
            <a:ext cx="3104588" cy="1200329"/>
          </a:xfrm>
          <a:prstGeom prst="rect">
            <a:avLst/>
          </a:prstGeom>
          <a:effectLst>
            <a:reflection stA="0" endPos="65000" dist="50800" dir="5400000" sy="-100000" algn="bl" rotWithShape="0"/>
          </a:effectLst>
        </p:spPr>
        <p:txBody>
          <a:bodyPr wrap="square">
            <a:spAutoFit/>
          </a:bodyPr>
          <a:lstStyle/>
          <a:p>
            <a:pPr algn="ctr" defTabSz="342900">
              <a:buSzPts val="3000"/>
            </a:pPr>
            <a:r>
              <a:rPr lang="en-US" sz="3600" b="1" dirty="0">
                <a:solidFill>
                  <a:schemeClr val="bg1"/>
                </a:solidFill>
                <a:latin typeface="+mj-lt"/>
                <a:ea typeface="+mj-ea"/>
                <a:cs typeface="+mj-cs"/>
              </a:rPr>
              <a:t>SECONDARY </a:t>
            </a:r>
            <a:br>
              <a:rPr lang="en-US" sz="3600" b="1" dirty="0">
                <a:solidFill>
                  <a:schemeClr val="bg1"/>
                </a:solidFill>
                <a:latin typeface="+mj-lt"/>
                <a:ea typeface="+mj-ea"/>
                <a:cs typeface="+mj-cs"/>
              </a:rPr>
            </a:br>
            <a:r>
              <a:rPr lang="en-US" sz="3600" b="1" dirty="0">
                <a:solidFill>
                  <a:schemeClr val="bg1"/>
                </a:solidFill>
                <a:latin typeface="+mj-lt"/>
                <a:ea typeface="+mj-ea"/>
                <a:cs typeface="+mj-cs"/>
              </a:rPr>
              <a:t>INSIGHTS</a:t>
            </a:r>
          </a:p>
        </p:txBody>
      </p:sp>
      <p:cxnSp>
        <p:nvCxnSpPr>
          <p:cNvPr id="3" name="Straight Connector 2"/>
          <p:cNvCxnSpPr/>
          <p:nvPr/>
        </p:nvCxnSpPr>
        <p:spPr>
          <a:xfrm>
            <a:off x="210441" y="2830694"/>
            <a:ext cx="29250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00CFE78-7335-0E71-9A67-42BE618CD26D}"/>
              </a:ext>
            </a:extLst>
          </p:cNvPr>
          <p:cNvPicPr>
            <a:picLocks noChangeAspect="1"/>
          </p:cNvPicPr>
          <p:nvPr/>
        </p:nvPicPr>
        <p:blipFill rotWithShape="1">
          <a:blip r:embed="rId3"/>
          <a:srcRect t="12966" b="8705"/>
          <a:stretch/>
        </p:blipFill>
        <p:spPr>
          <a:xfrm>
            <a:off x="3525470" y="0"/>
            <a:ext cx="5618530" cy="5143500"/>
          </a:xfrm>
          <a:prstGeom prst="rect">
            <a:avLst/>
          </a:prstGeom>
        </p:spPr>
      </p:pic>
    </p:spTree>
    <p:extLst>
      <p:ext uri="{BB962C8B-B14F-4D97-AF65-F5344CB8AC3E}">
        <p14:creationId xmlns:p14="http://schemas.microsoft.com/office/powerpoint/2010/main" val="3100878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579" y="237675"/>
            <a:ext cx="3689568" cy="358869"/>
          </a:xfrm>
        </p:spPr>
        <p:txBody>
          <a:bodyPr>
            <a:noAutofit/>
            <a:scene3d>
              <a:camera prst="orthographicFront"/>
              <a:lightRig rig="threePt" dir="t"/>
            </a:scene3d>
            <a:sp3d extrusionH="57150" prstMaterial="matte">
              <a:extrusionClr>
                <a:schemeClr val="bg1"/>
              </a:extrusionClr>
            </a:sp3d>
          </a:bodyPr>
          <a:lstStyle/>
          <a:p>
            <a:r>
              <a:rPr lang="en-US" sz="2400" dirty="0">
                <a:solidFill>
                  <a:schemeClr val="bg1"/>
                </a:solidFill>
                <a:effectLst/>
              </a:rPr>
              <a:t>TABLE OF CONTENTS</a:t>
            </a:r>
          </a:p>
        </p:txBody>
      </p:sp>
      <p:sp>
        <p:nvSpPr>
          <p:cNvPr id="4" name="TextBox 3"/>
          <p:cNvSpPr txBox="1"/>
          <p:nvPr/>
        </p:nvSpPr>
        <p:spPr>
          <a:xfrm>
            <a:off x="883352" y="850728"/>
            <a:ext cx="505267" cy="784702"/>
          </a:xfrm>
          <a:prstGeom prst="rect">
            <a:avLst/>
          </a:prstGeom>
          <a:noFill/>
          <a:effectLst/>
        </p:spPr>
        <p:txBody>
          <a:bodyPr wrap="none" rtlCol="0" anchor="t">
            <a:spAutoFit/>
          </a:bodyPr>
          <a:lstStyle/>
          <a:p>
            <a:pPr algn="ctr"/>
            <a:r>
              <a:rPr lang="en-US" sz="4499" b="1" dirty="0">
                <a:solidFill>
                  <a:schemeClr val="tx2"/>
                </a:solidFill>
                <a:latin typeface="Arial" pitchFamily="34" charset="0"/>
                <a:cs typeface="Arial" pitchFamily="34" charset="0"/>
              </a:rPr>
              <a:t>1</a:t>
            </a:r>
          </a:p>
        </p:txBody>
      </p:sp>
      <p:sp>
        <p:nvSpPr>
          <p:cNvPr id="5" name="TextBox 4"/>
          <p:cNvSpPr txBox="1"/>
          <p:nvPr/>
        </p:nvSpPr>
        <p:spPr>
          <a:xfrm>
            <a:off x="2056207" y="1863394"/>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2</a:t>
            </a:r>
            <a:endParaRPr lang="en-US" sz="4499" b="1" dirty="0">
              <a:solidFill>
                <a:schemeClr val="tx2"/>
              </a:solidFill>
              <a:latin typeface="Arial" pitchFamily="34" charset="0"/>
              <a:cs typeface="Arial" pitchFamily="34" charset="0"/>
            </a:endParaRPr>
          </a:p>
        </p:txBody>
      </p:sp>
      <p:sp>
        <p:nvSpPr>
          <p:cNvPr id="6" name="Freeform 6"/>
          <p:cNvSpPr>
            <a:spLocks/>
          </p:cNvSpPr>
          <p:nvPr/>
        </p:nvSpPr>
        <p:spPr bwMode="auto">
          <a:xfrm>
            <a:off x="3840821" y="1894011"/>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 name="Freeform 6"/>
          <p:cNvSpPr>
            <a:spLocks/>
          </p:cNvSpPr>
          <p:nvPr/>
        </p:nvSpPr>
        <p:spPr bwMode="auto">
          <a:xfrm>
            <a:off x="2776987" y="930594"/>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 name="Freeform 10"/>
          <p:cNvSpPr>
            <a:spLocks/>
          </p:cNvSpPr>
          <p:nvPr/>
        </p:nvSpPr>
        <p:spPr bwMode="auto">
          <a:xfrm>
            <a:off x="2771370" y="1894010"/>
            <a:ext cx="3399030" cy="799269"/>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rgbClr val="E6CCB2"/>
              </a:gs>
              <a:gs pos="100000">
                <a:schemeClr val="accent1"/>
              </a:gs>
            </a:gsLst>
            <a:lin ang="14400000" scaled="0"/>
            <a:tileRect/>
          </a:gradFill>
          <a:ln w="0">
            <a:noFill/>
            <a:prstDash val="solid"/>
            <a:round/>
            <a:headEnd/>
            <a:tailEnd/>
          </a:ln>
        </p:spPr>
        <p:txBody>
          <a:bodyPr vert="horz" wrap="square" lIns="685622" tIns="68562" rIns="685622" bIns="68562" numCol="1" anchor="ctr" anchorCtr="1" compatLnSpc="1">
            <a:prstTxWarp prst="textNoShape">
              <a:avLst/>
            </a:prstTxWarp>
          </a:bodyPr>
          <a:lstStyle/>
          <a:p>
            <a:r>
              <a:rPr lang="en-US" sz="1600" dirty="0">
                <a:solidFill>
                  <a:schemeClr val="bg1"/>
                </a:solidFill>
                <a:latin typeface="Century Gothic" panose="020B0502020202020204"/>
                <a:ea typeface="+mj-ea"/>
                <a:cs typeface="+mj-cs"/>
              </a:rPr>
              <a:t>OBJECTIVE</a:t>
            </a:r>
          </a:p>
        </p:txBody>
      </p:sp>
      <p:sp>
        <p:nvSpPr>
          <p:cNvPr id="9" name="Freeform 12"/>
          <p:cNvSpPr>
            <a:spLocks/>
          </p:cNvSpPr>
          <p:nvPr/>
        </p:nvSpPr>
        <p:spPr bwMode="auto">
          <a:xfrm>
            <a:off x="1704463" y="913945"/>
            <a:ext cx="3383520" cy="791816"/>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rgbClr val="E6CCB2"/>
              </a:gs>
              <a:gs pos="100000">
                <a:schemeClr val="accent1"/>
              </a:gs>
            </a:gsLst>
            <a:lin ang="14400000" scaled="0"/>
            <a:tileRect/>
          </a:gradFill>
          <a:ln w="0">
            <a:noFill/>
            <a:prstDash val="solid"/>
            <a:round/>
            <a:headEnd/>
            <a:tailEnd/>
          </a:ln>
        </p:spPr>
        <p:txBody>
          <a:bodyPr vert="horz" wrap="square" lIns="685622" tIns="68562" rIns="685622" bIns="68562" numCol="1" anchor="ctr" anchorCtr="1" compatLnSpc="1">
            <a:prstTxWarp prst="textNoShape">
              <a:avLst/>
            </a:prstTxWarp>
          </a:bodyPr>
          <a:lstStyle/>
          <a:p>
            <a:pPr lvl="0">
              <a:defRPr/>
            </a:pPr>
            <a:r>
              <a:rPr kumimoji="0" lang="en" sz="1600" i="0" u="none" strike="noStrike" kern="1200" cap="none" spc="0" normalizeH="0" baseline="0" noProof="0" dirty="0">
                <a:ln>
                  <a:noFill/>
                </a:ln>
                <a:solidFill>
                  <a:schemeClr val="bg1"/>
                </a:solidFill>
                <a:effectLst/>
                <a:uLnTx/>
                <a:uFillTx/>
                <a:latin typeface="Century Gothic" panose="020B0502020202020204"/>
                <a:ea typeface="+mj-ea"/>
                <a:cs typeface="+mj-cs"/>
              </a:rPr>
              <a:t>PROJECT OVERVIEW</a:t>
            </a:r>
            <a:endParaRPr lang="en-US" sz="1600" dirty="0">
              <a:solidFill>
                <a:schemeClr val="bg1"/>
              </a:solidFill>
              <a:latin typeface="Arial" pitchFamily="34" charset="0"/>
              <a:cs typeface="Arial" pitchFamily="34" charset="0"/>
            </a:endParaRPr>
          </a:p>
        </p:txBody>
      </p:sp>
      <p:sp>
        <p:nvSpPr>
          <p:cNvPr id="10" name="Freeform 6"/>
          <p:cNvSpPr>
            <a:spLocks/>
          </p:cNvSpPr>
          <p:nvPr/>
        </p:nvSpPr>
        <p:spPr bwMode="auto">
          <a:xfrm>
            <a:off x="4905337" y="2869244"/>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1" name="Freeform 10"/>
          <p:cNvSpPr>
            <a:spLocks/>
          </p:cNvSpPr>
          <p:nvPr/>
        </p:nvSpPr>
        <p:spPr bwMode="auto">
          <a:xfrm>
            <a:off x="4905338" y="3840114"/>
            <a:ext cx="3380447" cy="791816"/>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rgbClr val="E6CCB2"/>
              </a:gs>
              <a:gs pos="100000">
                <a:schemeClr val="accent1"/>
              </a:gs>
            </a:gsLst>
            <a:lin ang="14400000" scaled="0"/>
            <a:tileRect/>
          </a:gradFill>
          <a:ln w="0">
            <a:noFill/>
            <a:prstDash val="solid"/>
            <a:round/>
            <a:headEnd/>
            <a:tailEnd/>
          </a:ln>
        </p:spPr>
        <p:txBody>
          <a:bodyPr vert="horz" wrap="square" lIns="685622" tIns="68562" rIns="685622" bIns="68562" numCol="1" anchor="ctr" anchorCtr="1" compatLnSpc="1">
            <a:prstTxWarp prst="textNoShape">
              <a:avLst/>
            </a:prstTxWarp>
          </a:bodyPr>
          <a:lstStyle/>
          <a:p>
            <a:pPr algn="ctr"/>
            <a:r>
              <a:rPr lang="en-US" sz="1600" dirty="0">
                <a:solidFill>
                  <a:schemeClr val="bg1"/>
                </a:solidFill>
                <a:latin typeface="Century Gothic" panose="020B0502020202020204"/>
                <a:ea typeface="+mj-ea"/>
                <a:cs typeface="+mj-cs"/>
              </a:rPr>
              <a:t>SECONDARY INSIGHTS</a:t>
            </a:r>
          </a:p>
        </p:txBody>
      </p:sp>
      <p:sp>
        <p:nvSpPr>
          <p:cNvPr id="12" name="Freeform 12"/>
          <p:cNvSpPr>
            <a:spLocks/>
          </p:cNvSpPr>
          <p:nvPr/>
        </p:nvSpPr>
        <p:spPr bwMode="auto">
          <a:xfrm>
            <a:off x="3832813" y="2869245"/>
            <a:ext cx="3383520" cy="791816"/>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rgbClr val="E6CCB2"/>
              </a:gs>
              <a:gs pos="100000">
                <a:schemeClr val="accent1"/>
              </a:gs>
            </a:gsLst>
            <a:lin ang="14400000" scaled="0"/>
            <a:tileRect/>
          </a:gradFill>
          <a:ln w="0">
            <a:noFill/>
            <a:prstDash val="solid"/>
            <a:round/>
            <a:headEnd/>
            <a:tailEnd/>
          </a:ln>
        </p:spPr>
        <p:txBody>
          <a:bodyPr vert="horz" wrap="square" lIns="685622" tIns="68562" rIns="685622" bIns="68562" numCol="1" anchor="ctr" anchorCtr="1" compatLnSpc="1">
            <a:prstTxWarp prst="textNoShape">
              <a:avLst/>
            </a:prstTxWarp>
          </a:bodyPr>
          <a:lstStyle/>
          <a:p>
            <a:pPr algn="ctr"/>
            <a:r>
              <a:rPr lang="en-US" sz="1600" dirty="0">
                <a:solidFill>
                  <a:schemeClr val="bg1"/>
                </a:solidFill>
                <a:latin typeface="Century Gothic" panose="020B0502020202020204"/>
                <a:ea typeface="+mj-ea"/>
                <a:cs typeface="+mj-cs"/>
              </a:rPr>
              <a:t>PRELIMINARY INSIGHTS</a:t>
            </a:r>
          </a:p>
        </p:txBody>
      </p:sp>
      <p:sp>
        <p:nvSpPr>
          <p:cNvPr id="13" name="TextBox 12"/>
          <p:cNvSpPr txBox="1"/>
          <p:nvPr/>
        </p:nvSpPr>
        <p:spPr>
          <a:xfrm>
            <a:off x="3098762" y="2846512"/>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3</a:t>
            </a:r>
            <a:endParaRPr lang="en-US" sz="4499" b="1" dirty="0">
              <a:solidFill>
                <a:schemeClr val="tx2"/>
              </a:solidFill>
              <a:latin typeface="Arial" pitchFamily="34" charset="0"/>
              <a:cs typeface="Arial" pitchFamily="34" charset="0"/>
            </a:endParaRPr>
          </a:p>
        </p:txBody>
      </p:sp>
      <p:sp>
        <p:nvSpPr>
          <p:cNvPr id="14" name="TextBox 13"/>
          <p:cNvSpPr txBox="1"/>
          <p:nvPr/>
        </p:nvSpPr>
        <p:spPr>
          <a:xfrm>
            <a:off x="4082919" y="3760674"/>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4</a:t>
            </a:r>
            <a:endParaRPr lang="en-US" sz="4499" b="1" dirty="0">
              <a:solidFill>
                <a:schemeClr val="tx2"/>
              </a:solidFill>
              <a:latin typeface="Arial" pitchFamily="34" charset="0"/>
              <a:cs typeface="Arial" pitchFamily="34" charset="0"/>
            </a:endParaRPr>
          </a:p>
        </p:txBody>
      </p:sp>
      <p:sp>
        <p:nvSpPr>
          <p:cNvPr id="19" name="TextBox 18"/>
          <p:cNvSpPr txBox="1"/>
          <p:nvPr/>
        </p:nvSpPr>
        <p:spPr>
          <a:xfrm rot="10800000" flipV="1">
            <a:off x="1878868" y="2443994"/>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
        <p:nvSpPr>
          <p:cNvPr id="20" name="TextBox 19"/>
          <p:cNvSpPr txBox="1"/>
          <p:nvPr/>
        </p:nvSpPr>
        <p:spPr>
          <a:xfrm rot="10800000" flipV="1">
            <a:off x="2915989" y="3433888"/>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
        <p:nvSpPr>
          <p:cNvPr id="21" name="TextBox 20"/>
          <p:cNvSpPr txBox="1"/>
          <p:nvPr/>
        </p:nvSpPr>
        <p:spPr>
          <a:xfrm rot="10800000" flipV="1">
            <a:off x="3887654" y="4339303"/>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Tree>
    <p:extLst>
      <p:ext uri="{BB962C8B-B14F-4D97-AF65-F5344CB8AC3E}">
        <p14:creationId xmlns:p14="http://schemas.microsoft.com/office/powerpoint/2010/main" val="37528353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11" name="Google Shape;207;p30">
            <a:extLst>
              <a:ext uri="{FF2B5EF4-FFF2-40B4-BE49-F238E27FC236}">
                <a16:creationId xmlns:a16="http://schemas.microsoft.com/office/drawing/2014/main" id="{44E7E8A7-927C-461B-9A0C-44A1C93E6AFA}"/>
              </a:ext>
            </a:extLst>
          </p:cNvPr>
          <p:cNvSpPr/>
          <p:nvPr/>
        </p:nvSpPr>
        <p:spPr>
          <a:xfrm rot="-5400000">
            <a:off x="4284283" y="-3137620"/>
            <a:ext cx="487499" cy="7036765"/>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9204341-4632-41FF-9568-0724D8E7A65F}"/>
              </a:ext>
            </a:extLst>
          </p:cNvPr>
          <p:cNvSpPr>
            <a:spLocks noGrp="1"/>
          </p:cNvSpPr>
          <p:nvPr>
            <p:ph type="ctrTitle" idx="4"/>
          </p:nvPr>
        </p:nvSpPr>
        <p:spPr>
          <a:xfrm>
            <a:off x="155812" y="162149"/>
            <a:ext cx="8832375" cy="487500"/>
          </a:xfrm>
        </p:spPr>
        <p:txBody>
          <a:bodyPr/>
          <a:lstStyle/>
          <a:p>
            <a:pPr algn="ctr"/>
            <a:r>
              <a:rPr lang="en-US" sz="1800" i="0" dirty="0">
                <a:solidFill>
                  <a:schemeClr val="bg1"/>
                </a:solidFill>
                <a:effectLst/>
                <a:latin typeface="Livvic" panose="020B0604020202020204" charset="0"/>
              </a:rPr>
              <a:t>Top 5 districts to buy commercial properties in Telangana</a:t>
            </a:r>
            <a:endParaRPr lang="en-IN" sz="1800" dirty="0">
              <a:solidFill>
                <a:schemeClr val="bg1"/>
              </a:solidFill>
              <a:latin typeface="Livvic" panose="020B0604020202020204" charset="0"/>
            </a:endParaRPr>
          </a:p>
        </p:txBody>
      </p:sp>
      <p:pic>
        <p:nvPicPr>
          <p:cNvPr id="21" name="Picture 20">
            <a:extLst>
              <a:ext uri="{FF2B5EF4-FFF2-40B4-BE49-F238E27FC236}">
                <a16:creationId xmlns:a16="http://schemas.microsoft.com/office/drawing/2014/main" id="{05C53E44-7FEF-0EBD-9284-EE8BAFDD1BBA}"/>
              </a:ext>
            </a:extLst>
          </p:cNvPr>
          <p:cNvPicPr>
            <a:picLocks noChangeAspect="1"/>
          </p:cNvPicPr>
          <p:nvPr/>
        </p:nvPicPr>
        <p:blipFill>
          <a:blip r:embed="rId4"/>
          <a:stretch>
            <a:fillRect/>
          </a:stretch>
        </p:blipFill>
        <p:spPr>
          <a:xfrm>
            <a:off x="1627164" y="820440"/>
            <a:ext cx="5889669" cy="40824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11" name="Google Shape;207;p30">
            <a:extLst>
              <a:ext uri="{FF2B5EF4-FFF2-40B4-BE49-F238E27FC236}">
                <a16:creationId xmlns:a16="http://schemas.microsoft.com/office/drawing/2014/main" id="{44E7E8A7-927C-461B-9A0C-44A1C93E6AFA}"/>
              </a:ext>
            </a:extLst>
          </p:cNvPr>
          <p:cNvSpPr/>
          <p:nvPr/>
        </p:nvSpPr>
        <p:spPr>
          <a:xfrm rot="-5400000">
            <a:off x="4284283" y="-3137620"/>
            <a:ext cx="487499" cy="7036765"/>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txBox="1">
            <a:spLocks noGrp="1"/>
          </p:cNvSpPr>
          <p:nvPr>
            <p:ph type="subTitle" idx="1"/>
          </p:nvPr>
        </p:nvSpPr>
        <p:spPr>
          <a:xfrm>
            <a:off x="4286964" y="1503290"/>
            <a:ext cx="375945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dirty="0">
                <a:solidFill>
                  <a:schemeClr val="bg1"/>
                </a:solidFill>
                <a:effectLst/>
                <a:latin typeface="Livvic" panose="020B0604020202020204" charset="0"/>
              </a:rPr>
              <a:t>Justification</a:t>
            </a:r>
            <a:r>
              <a:rPr lang="en-US" sz="1100" b="0" i="0" dirty="0">
                <a:solidFill>
                  <a:schemeClr val="bg1"/>
                </a:solidFill>
                <a:effectLst/>
                <a:latin typeface="Livvic" panose="020B0604020202020204" charset="0"/>
              </a:rPr>
              <a:t>: Hyderabad, as the capital city of Telangana, is a prime location for commercial real estate. It has a strong economy, a well-developed infrastructure, and a growing IT and business sector. Areas like HITEC City, Gachibowli, and Banjara Hills are particularly popular for commercial investments.</a:t>
            </a:r>
          </a:p>
          <a:p>
            <a:pPr marL="0" lvl="0" indent="0" algn="l" rtl="0">
              <a:spcBef>
                <a:spcPts val="0"/>
              </a:spcBef>
              <a:spcAft>
                <a:spcPts val="0"/>
              </a:spcAft>
              <a:buNone/>
            </a:pPr>
            <a:endParaRPr lang="en-US" sz="1100" b="0" i="0" dirty="0">
              <a:solidFill>
                <a:schemeClr val="tx1">
                  <a:lumMod val="60000"/>
                  <a:lumOff val="40000"/>
                </a:schemeClr>
              </a:solidFill>
              <a:effectLst/>
              <a:latin typeface="Livvic" panose="020B0604020202020204" charset="0"/>
            </a:endParaRPr>
          </a:p>
          <a:p>
            <a:pPr marL="0" lvl="0" indent="0" algn="l" rtl="0">
              <a:spcBef>
                <a:spcPts val="0"/>
              </a:spcBef>
              <a:spcAft>
                <a:spcPts val="0"/>
              </a:spcAft>
              <a:buNone/>
            </a:pPr>
            <a:r>
              <a:rPr lang="en-US" sz="1100" b="0" i="0" dirty="0">
                <a:solidFill>
                  <a:schemeClr val="tx1">
                    <a:lumMod val="60000"/>
                    <a:lumOff val="40000"/>
                  </a:schemeClr>
                </a:solidFill>
                <a:effectLst/>
                <a:latin typeface="Livvic" panose="020B0604020202020204" charset="0"/>
              </a:rPr>
              <a:t>.</a:t>
            </a:r>
            <a:endParaRPr sz="1100" dirty="0">
              <a:solidFill>
                <a:schemeClr val="tx1">
                  <a:lumMod val="60000"/>
                  <a:lumOff val="40000"/>
                </a:schemeClr>
              </a:solidFill>
              <a:latin typeface="Livvic" panose="020B0604020202020204" charset="0"/>
            </a:endParaRPr>
          </a:p>
        </p:txBody>
      </p:sp>
      <p:sp>
        <p:nvSpPr>
          <p:cNvPr id="358" name="Google Shape;358;p39"/>
          <p:cNvSpPr txBox="1">
            <a:spLocks noGrp="1"/>
          </p:cNvSpPr>
          <p:nvPr>
            <p:ph type="subTitle" idx="2"/>
          </p:nvPr>
        </p:nvSpPr>
        <p:spPr>
          <a:xfrm>
            <a:off x="3820073" y="3572277"/>
            <a:ext cx="437289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bg1"/>
                </a:solidFill>
                <a:latin typeface="Livvic" panose="020B0604020202020204" charset="0"/>
              </a:rPr>
              <a:t>Justification</a:t>
            </a:r>
            <a:r>
              <a:rPr lang="en-US" sz="1100" dirty="0">
                <a:solidFill>
                  <a:schemeClr val="bg1"/>
                </a:solidFill>
                <a:latin typeface="Livvic" panose="020B0604020202020204" charset="0"/>
              </a:rPr>
              <a:t>: Known for industrial corridors, proximity to the international airport, growing commercial zones, and a significant recent investment of 28,970 crores in the real estate sector.</a:t>
            </a:r>
          </a:p>
          <a:p>
            <a:pPr marL="457200" lvl="1" indent="0" algn="l"/>
            <a:endParaRPr lang="en-US" sz="1100" dirty="0">
              <a:solidFill>
                <a:schemeClr val="tx1">
                  <a:lumMod val="60000"/>
                  <a:lumOff val="40000"/>
                </a:schemeClr>
              </a:solidFill>
              <a:latin typeface="Livvic" panose="020B0604020202020204" charset="0"/>
            </a:endParaRPr>
          </a:p>
          <a:p>
            <a:pPr marL="457200" lvl="1" indent="0" algn="l"/>
            <a:r>
              <a:rPr lang="en-US" sz="1100" dirty="0">
                <a:solidFill>
                  <a:schemeClr val="tx1">
                    <a:lumMod val="60000"/>
                    <a:lumOff val="40000"/>
                  </a:schemeClr>
                </a:solidFill>
                <a:latin typeface="Livvic" panose="020B0604020202020204" charset="0"/>
              </a:rPr>
              <a:t>.</a:t>
            </a:r>
          </a:p>
          <a:p>
            <a:br>
              <a:rPr lang="en-US" sz="1100" dirty="0"/>
            </a:br>
            <a:endParaRPr sz="1100" dirty="0"/>
          </a:p>
        </p:txBody>
      </p:sp>
      <p:sp>
        <p:nvSpPr>
          <p:cNvPr id="359" name="Google Shape;359;p39"/>
          <p:cNvSpPr txBox="1">
            <a:spLocks noGrp="1"/>
          </p:cNvSpPr>
          <p:nvPr>
            <p:ph type="ctrTitle"/>
          </p:nvPr>
        </p:nvSpPr>
        <p:spPr>
          <a:xfrm>
            <a:off x="4286964" y="111839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solidFill>
                  <a:schemeClr val="bg1"/>
                </a:solidFill>
                <a:effectLst/>
                <a:latin typeface="Livvic" panose="020B0604020202020204" charset="0"/>
              </a:rPr>
              <a:t>Hyderabad</a:t>
            </a:r>
            <a:endParaRPr dirty="0">
              <a:solidFill>
                <a:schemeClr val="bg1"/>
              </a:solidFill>
              <a:latin typeface="Livvic" panose="020B0604020202020204" charset="0"/>
            </a:endParaRPr>
          </a:p>
        </p:txBody>
      </p:sp>
      <p:sp>
        <p:nvSpPr>
          <p:cNvPr id="360" name="Google Shape;360;p39"/>
          <p:cNvSpPr txBox="1">
            <a:spLocks noGrp="1"/>
          </p:cNvSpPr>
          <p:nvPr>
            <p:ph type="ctrTitle" idx="3"/>
          </p:nvPr>
        </p:nvSpPr>
        <p:spPr>
          <a:xfrm>
            <a:off x="4286964" y="3255311"/>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solidFill>
                  <a:schemeClr val="bg1"/>
                </a:solidFill>
                <a:effectLst/>
                <a:latin typeface="Livvic" panose="020B0604020202020204" charset="0"/>
              </a:rPr>
              <a:t>Rangareddy</a:t>
            </a:r>
            <a:endParaRPr dirty="0">
              <a:solidFill>
                <a:schemeClr val="bg1"/>
              </a:solidFill>
              <a:latin typeface="Livvic" panose="020B0604020202020204" charset="0"/>
            </a:endParaRPr>
          </a:p>
        </p:txBody>
      </p:sp>
      <p:sp>
        <p:nvSpPr>
          <p:cNvPr id="3" name="Title 2">
            <a:extLst>
              <a:ext uri="{FF2B5EF4-FFF2-40B4-BE49-F238E27FC236}">
                <a16:creationId xmlns:a16="http://schemas.microsoft.com/office/drawing/2014/main" id="{19204341-4632-41FF-9568-0724D8E7A65F}"/>
              </a:ext>
            </a:extLst>
          </p:cNvPr>
          <p:cNvSpPr>
            <a:spLocks noGrp="1"/>
          </p:cNvSpPr>
          <p:nvPr>
            <p:ph type="ctrTitle" idx="4"/>
          </p:nvPr>
        </p:nvSpPr>
        <p:spPr>
          <a:xfrm>
            <a:off x="155812" y="162149"/>
            <a:ext cx="8832375" cy="487500"/>
          </a:xfrm>
        </p:spPr>
        <p:txBody>
          <a:bodyPr/>
          <a:lstStyle/>
          <a:p>
            <a:pPr algn="ctr"/>
            <a:r>
              <a:rPr lang="en-US" sz="1800" i="0" dirty="0">
                <a:solidFill>
                  <a:schemeClr val="bg1"/>
                </a:solidFill>
                <a:effectLst/>
                <a:latin typeface="Livvic" panose="020B0604020202020204" charset="0"/>
              </a:rPr>
              <a:t>Top 5 districts to buy commercial properties in Telangana</a:t>
            </a:r>
            <a:endParaRPr lang="en-IN" sz="1800" dirty="0">
              <a:solidFill>
                <a:schemeClr val="bg1"/>
              </a:solidFill>
              <a:latin typeface="Livvic" panose="020B0604020202020204" charset="0"/>
            </a:endParaRPr>
          </a:p>
        </p:txBody>
      </p:sp>
      <p:pic>
        <p:nvPicPr>
          <p:cNvPr id="7" name="Picture 6">
            <a:extLst>
              <a:ext uri="{FF2B5EF4-FFF2-40B4-BE49-F238E27FC236}">
                <a16:creationId xmlns:a16="http://schemas.microsoft.com/office/drawing/2014/main" id="{0CF8D51D-2C89-4BC0-9A0C-0FEBE2C54121}"/>
              </a:ext>
            </a:extLst>
          </p:cNvPr>
          <p:cNvPicPr>
            <a:picLocks noChangeAspect="1"/>
          </p:cNvPicPr>
          <p:nvPr/>
        </p:nvPicPr>
        <p:blipFill>
          <a:blip r:embed="rId4"/>
          <a:stretch>
            <a:fillRect/>
          </a:stretch>
        </p:blipFill>
        <p:spPr>
          <a:xfrm>
            <a:off x="14813" y="938283"/>
            <a:ext cx="2590425" cy="1867500"/>
          </a:xfrm>
          <a:prstGeom prst="rect">
            <a:avLst/>
          </a:prstGeom>
        </p:spPr>
      </p:pic>
      <p:pic>
        <p:nvPicPr>
          <p:cNvPr id="6" name="Picture 5">
            <a:extLst>
              <a:ext uri="{FF2B5EF4-FFF2-40B4-BE49-F238E27FC236}">
                <a16:creationId xmlns:a16="http://schemas.microsoft.com/office/drawing/2014/main" id="{DA671FED-EF6D-DE8F-95D1-165CE868B874}"/>
              </a:ext>
            </a:extLst>
          </p:cNvPr>
          <p:cNvPicPr>
            <a:picLocks noChangeAspect="1"/>
          </p:cNvPicPr>
          <p:nvPr/>
        </p:nvPicPr>
        <p:blipFill rotWithShape="1">
          <a:blip r:embed="rId5"/>
          <a:srcRect b="11149"/>
          <a:stretch/>
        </p:blipFill>
        <p:spPr>
          <a:xfrm>
            <a:off x="14814" y="898189"/>
            <a:ext cx="2590424" cy="1879636"/>
          </a:xfrm>
          <a:prstGeom prst="rect">
            <a:avLst/>
          </a:prstGeom>
        </p:spPr>
      </p:pic>
      <p:pic>
        <p:nvPicPr>
          <p:cNvPr id="10" name="Picture 9">
            <a:extLst>
              <a:ext uri="{FF2B5EF4-FFF2-40B4-BE49-F238E27FC236}">
                <a16:creationId xmlns:a16="http://schemas.microsoft.com/office/drawing/2014/main" id="{EB468224-3F8D-B68D-24C4-84160A040A4E}"/>
              </a:ext>
            </a:extLst>
          </p:cNvPr>
          <p:cNvPicPr>
            <a:picLocks noChangeAspect="1"/>
          </p:cNvPicPr>
          <p:nvPr/>
        </p:nvPicPr>
        <p:blipFill>
          <a:blip r:embed="rId6"/>
          <a:stretch>
            <a:fillRect/>
          </a:stretch>
        </p:blipFill>
        <p:spPr>
          <a:xfrm>
            <a:off x="18553" y="3033303"/>
            <a:ext cx="2586685" cy="1883664"/>
          </a:xfrm>
          <a:prstGeom prst="rect">
            <a:avLst/>
          </a:prstGeom>
        </p:spPr>
      </p:pic>
    </p:spTree>
    <p:extLst>
      <p:ext uri="{BB962C8B-B14F-4D97-AF65-F5344CB8AC3E}">
        <p14:creationId xmlns:p14="http://schemas.microsoft.com/office/powerpoint/2010/main" val="17520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357" name="Google Shape;357;p39"/>
          <p:cNvSpPr txBox="1">
            <a:spLocks noGrp="1"/>
          </p:cNvSpPr>
          <p:nvPr>
            <p:ph type="subTitle" idx="1"/>
          </p:nvPr>
        </p:nvSpPr>
        <p:spPr>
          <a:xfrm>
            <a:off x="4167436" y="1301675"/>
            <a:ext cx="375945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dirty="0">
                <a:solidFill>
                  <a:schemeClr val="bg1"/>
                </a:solidFill>
                <a:effectLst/>
                <a:latin typeface="Livvic" panose="020B0604020202020204" charset="0"/>
              </a:rPr>
              <a:t>Justification</a:t>
            </a:r>
            <a:r>
              <a:rPr lang="en-US" sz="1100" b="0" i="0" dirty="0">
                <a:solidFill>
                  <a:schemeClr val="bg1"/>
                </a:solidFill>
                <a:effectLst/>
                <a:latin typeface="Livvic" panose="020B0604020202020204" charset="0"/>
              </a:rPr>
              <a:t>: </a:t>
            </a:r>
            <a:r>
              <a:rPr lang="en-US" sz="1100" dirty="0">
                <a:solidFill>
                  <a:schemeClr val="bg1"/>
                </a:solidFill>
                <a:latin typeface="Livvic" panose="020B0604020202020204" charset="0"/>
              </a:rPr>
              <a:t>This District's is the second most populous and highly urbanized district after Hyderabad, marked by its rapid growth, proximity to educational and IT hubs, and strong connectivity, establishing it as an emerging commercial hub within the Hyderabad Metropolitan Region.</a:t>
            </a:r>
          </a:p>
          <a:p>
            <a:pPr marL="0" lvl="0" indent="0" algn="l" rtl="0">
              <a:spcBef>
                <a:spcPts val="0"/>
              </a:spcBef>
              <a:spcAft>
                <a:spcPts val="0"/>
              </a:spcAft>
              <a:buNone/>
            </a:pPr>
            <a:endParaRPr lang="en-US" sz="1100" dirty="0">
              <a:solidFill>
                <a:schemeClr val="bg1"/>
              </a:solidFill>
              <a:latin typeface="Livvic" panose="020B0604020202020204" charset="0"/>
            </a:endParaRPr>
          </a:p>
          <a:p>
            <a:pPr marL="0" lvl="0" indent="0" algn="l" rtl="0">
              <a:spcBef>
                <a:spcPts val="0"/>
              </a:spcBef>
              <a:spcAft>
                <a:spcPts val="0"/>
              </a:spcAft>
              <a:buNone/>
            </a:pPr>
            <a:endParaRPr lang="en-US" sz="1100" dirty="0">
              <a:solidFill>
                <a:schemeClr val="bg1"/>
              </a:solidFill>
              <a:latin typeface="Livvic" panose="020B0604020202020204" charset="0"/>
            </a:endParaRPr>
          </a:p>
          <a:p>
            <a:pPr marL="0" lvl="0" indent="0" algn="l" rtl="0">
              <a:spcBef>
                <a:spcPts val="0"/>
              </a:spcBef>
              <a:spcAft>
                <a:spcPts val="0"/>
              </a:spcAft>
              <a:buNone/>
            </a:pPr>
            <a:endParaRPr lang="en-US" sz="1100" dirty="0">
              <a:solidFill>
                <a:schemeClr val="bg1"/>
              </a:solidFill>
              <a:latin typeface="Livvic" panose="020B0604020202020204" charset="0"/>
            </a:endParaRPr>
          </a:p>
          <a:p>
            <a:pPr marL="0" lvl="0" indent="0" algn="l" rtl="0">
              <a:spcBef>
                <a:spcPts val="0"/>
              </a:spcBef>
              <a:spcAft>
                <a:spcPts val="0"/>
              </a:spcAft>
              <a:buNone/>
            </a:pPr>
            <a:endParaRPr lang="en-US" sz="1100" dirty="0">
              <a:solidFill>
                <a:schemeClr val="bg1"/>
              </a:solidFill>
              <a:latin typeface="Livvic" panose="020B0604020202020204" charset="0"/>
            </a:endParaRPr>
          </a:p>
          <a:p>
            <a:pPr marL="0" lvl="0" indent="0" algn="l" rtl="0">
              <a:spcBef>
                <a:spcPts val="0"/>
              </a:spcBef>
              <a:spcAft>
                <a:spcPts val="0"/>
              </a:spcAft>
              <a:buNone/>
            </a:pPr>
            <a:endParaRPr lang="en-US" sz="1100" b="1" dirty="0">
              <a:solidFill>
                <a:schemeClr val="tx1">
                  <a:lumMod val="60000"/>
                  <a:lumOff val="40000"/>
                </a:schemeClr>
              </a:solidFill>
              <a:latin typeface="Livvic" panose="020B0604020202020204" charset="0"/>
            </a:endParaRPr>
          </a:p>
          <a:p>
            <a:pPr marL="0" lvl="0" indent="0" algn="l" rtl="0">
              <a:spcBef>
                <a:spcPts val="0"/>
              </a:spcBef>
              <a:spcAft>
                <a:spcPts val="0"/>
              </a:spcAft>
              <a:buNone/>
            </a:pPr>
            <a:endParaRPr lang="en-US" sz="1100" b="1" dirty="0">
              <a:solidFill>
                <a:schemeClr val="tx1">
                  <a:lumMod val="60000"/>
                  <a:lumOff val="40000"/>
                </a:schemeClr>
              </a:solidFill>
              <a:latin typeface="Livvic" panose="020B0604020202020204" charset="0"/>
            </a:endParaRPr>
          </a:p>
          <a:p>
            <a:pPr marL="0" lvl="0" indent="0" algn="l" rtl="0">
              <a:spcBef>
                <a:spcPts val="0"/>
              </a:spcBef>
              <a:spcAft>
                <a:spcPts val="0"/>
              </a:spcAft>
              <a:buNone/>
            </a:pPr>
            <a:endParaRPr lang="en-US" sz="1100" b="1" dirty="0">
              <a:solidFill>
                <a:schemeClr val="tx1">
                  <a:lumMod val="60000"/>
                  <a:lumOff val="40000"/>
                </a:schemeClr>
              </a:solidFill>
              <a:latin typeface="Livvic" panose="020B0604020202020204" charset="0"/>
            </a:endParaRPr>
          </a:p>
          <a:p>
            <a:pPr marL="0" lvl="0" indent="0" algn="l" rtl="0">
              <a:spcBef>
                <a:spcPts val="0"/>
              </a:spcBef>
              <a:spcAft>
                <a:spcPts val="0"/>
              </a:spcAft>
              <a:buNone/>
            </a:pPr>
            <a:endParaRPr lang="en-US" sz="1100" b="1" dirty="0">
              <a:solidFill>
                <a:schemeClr val="tx1">
                  <a:lumMod val="60000"/>
                  <a:lumOff val="40000"/>
                </a:schemeClr>
              </a:solidFill>
              <a:latin typeface="Livvic" panose="020B0604020202020204" charset="0"/>
            </a:endParaRPr>
          </a:p>
        </p:txBody>
      </p:sp>
      <p:sp>
        <p:nvSpPr>
          <p:cNvPr id="358" name="Google Shape;358;p39"/>
          <p:cNvSpPr txBox="1">
            <a:spLocks noGrp="1"/>
          </p:cNvSpPr>
          <p:nvPr>
            <p:ph type="subTitle" idx="2"/>
          </p:nvPr>
        </p:nvSpPr>
        <p:spPr>
          <a:xfrm>
            <a:off x="3730641" y="3602367"/>
            <a:ext cx="437289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bg1"/>
                </a:solidFill>
                <a:latin typeface="Livvic" panose="020B0604020202020204" charset="0"/>
              </a:rPr>
              <a:t>Justification</a:t>
            </a:r>
            <a:r>
              <a:rPr lang="en-US" sz="1100" dirty="0">
                <a:solidFill>
                  <a:schemeClr val="bg1"/>
                </a:solidFill>
                <a:latin typeface="Livvic" panose="020B0604020202020204" charset="0"/>
              </a:rPr>
              <a:t>: This District, strategically positioned along National Highway 65 and boasting the second-highest investment of 12,367 crores in the region, offers immense potential for logistics and warehousing businesses while also maintaining a strong foothold in agriculture and the dairy industry.</a:t>
            </a:r>
          </a:p>
          <a:p>
            <a:pPr marL="457200" lvl="1" indent="0" algn="l"/>
            <a:endParaRPr lang="en-US" sz="1100" dirty="0">
              <a:solidFill>
                <a:schemeClr val="tx1">
                  <a:lumMod val="60000"/>
                  <a:lumOff val="40000"/>
                </a:schemeClr>
              </a:solidFill>
              <a:latin typeface="Livvic" panose="020B0604020202020204" charset="0"/>
            </a:endParaRPr>
          </a:p>
          <a:p>
            <a:pPr marL="457200" lvl="1" indent="0" algn="l"/>
            <a:endParaRPr lang="en-US" sz="1100" dirty="0">
              <a:solidFill>
                <a:schemeClr val="tx1">
                  <a:lumMod val="60000"/>
                  <a:lumOff val="40000"/>
                </a:schemeClr>
              </a:solidFill>
              <a:latin typeface="Livvic" panose="020B0604020202020204" charset="0"/>
            </a:endParaRPr>
          </a:p>
          <a:p>
            <a:pPr marL="457200" lvl="1" indent="0" algn="l"/>
            <a:endParaRPr lang="en-US" sz="1100" dirty="0">
              <a:solidFill>
                <a:schemeClr val="tx1">
                  <a:lumMod val="60000"/>
                  <a:lumOff val="40000"/>
                </a:schemeClr>
              </a:solidFill>
              <a:latin typeface="Livvic" panose="020B0604020202020204" charset="0"/>
            </a:endParaRPr>
          </a:p>
          <a:p>
            <a:pPr marL="457200" lvl="1" indent="0" algn="l"/>
            <a:endParaRPr lang="en-US" sz="1100" dirty="0">
              <a:solidFill>
                <a:schemeClr val="tx1">
                  <a:lumMod val="60000"/>
                  <a:lumOff val="40000"/>
                </a:schemeClr>
              </a:solidFill>
              <a:latin typeface="Livvic" panose="020B0604020202020204" charset="0"/>
            </a:endParaRPr>
          </a:p>
          <a:p>
            <a:pPr marL="457200" lvl="1" indent="0" algn="l"/>
            <a:br>
              <a:rPr lang="en-US" sz="1100" dirty="0">
                <a:solidFill>
                  <a:schemeClr val="tx1">
                    <a:lumMod val="60000"/>
                    <a:lumOff val="40000"/>
                  </a:schemeClr>
                </a:solidFill>
                <a:latin typeface="Livvic" panose="020B0604020202020204" charset="0"/>
              </a:rPr>
            </a:br>
            <a:endParaRPr sz="1100" dirty="0">
              <a:solidFill>
                <a:schemeClr val="tx1">
                  <a:lumMod val="60000"/>
                  <a:lumOff val="40000"/>
                </a:schemeClr>
              </a:solidFill>
              <a:latin typeface="Livvic" panose="020B0604020202020204" charset="0"/>
            </a:endParaRPr>
          </a:p>
        </p:txBody>
      </p:sp>
      <p:sp>
        <p:nvSpPr>
          <p:cNvPr id="359" name="Google Shape;359;p39"/>
          <p:cNvSpPr txBox="1">
            <a:spLocks noGrp="1"/>
          </p:cNvSpPr>
          <p:nvPr>
            <p:ph type="ctrTitle"/>
          </p:nvPr>
        </p:nvSpPr>
        <p:spPr>
          <a:xfrm>
            <a:off x="4167436" y="91677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i="0" dirty="0">
                <a:solidFill>
                  <a:schemeClr val="bg1"/>
                </a:solidFill>
                <a:effectLst/>
                <a:latin typeface="Livvic" panose="020B0604020202020204" charset="0"/>
              </a:rPr>
              <a:t>Medchal Malkajgiri</a:t>
            </a:r>
            <a:endParaRPr dirty="0">
              <a:solidFill>
                <a:schemeClr val="bg1"/>
              </a:solidFill>
              <a:latin typeface="Livvic" panose="020B0604020202020204" charset="0"/>
            </a:endParaRPr>
          </a:p>
        </p:txBody>
      </p:sp>
      <p:sp>
        <p:nvSpPr>
          <p:cNvPr id="360" name="Google Shape;360;p39"/>
          <p:cNvSpPr txBox="1">
            <a:spLocks noGrp="1"/>
          </p:cNvSpPr>
          <p:nvPr>
            <p:ph type="ctrTitle" idx="3"/>
          </p:nvPr>
        </p:nvSpPr>
        <p:spPr>
          <a:xfrm>
            <a:off x="4167436" y="3217467"/>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bg1"/>
                </a:solidFill>
                <a:latin typeface="Livvic" panose="020B0604020202020204" charset="0"/>
              </a:rPr>
              <a:t>Sangareddy</a:t>
            </a:r>
            <a:endParaRPr dirty="0">
              <a:solidFill>
                <a:schemeClr val="bg1"/>
              </a:solidFill>
              <a:latin typeface="Livvic" panose="020B0604020202020204" charset="0"/>
            </a:endParaRPr>
          </a:p>
        </p:txBody>
      </p:sp>
      <p:pic>
        <p:nvPicPr>
          <p:cNvPr id="3" name="Picture 2">
            <a:extLst>
              <a:ext uri="{FF2B5EF4-FFF2-40B4-BE49-F238E27FC236}">
                <a16:creationId xmlns:a16="http://schemas.microsoft.com/office/drawing/2014/main" id="{9ACBBD52-A0DC-48A7-A631-87D7553A1F06}"/>
              </a:ext>
            </a:extLst>
          </p:cNvPr>
          <p:cNvPicPr>
            <a:picLocks noChangeAspect="1"/>
          </p:cNvPicPr>
          <p:nvPr/>
        </p:nvPicPr>
        <p:blipFill>
          <a:blip r:embed="rId4"/>
          <a:stretch>
            <a:fillRect/>
          </a:stretch>
        </p:blipFill>
        <p:spPr>
          <a:xfrm>
            <a:off x="0" y="701361"/>
            <a:ext cx="2805151" cy="1867500"/>
          </a:xfrm>
          <a:prstGeom prst="rect">
            <a:avLst/>
          </a:prstGeom>
        </p:spPr>
      </p:pic>
      <p:pic>
        <p:nvPicPr>
          <p:cNvPr id="6" name="Picture 5">
            <a:extLst>
              <a:ext uri="{FF2B5EF4-FFF2-40B4-BE49-F238E27FC236}">
                <a16:creationId xmlns:a16="http://schemas.microsoft.com/office/drawing/2014/main" id="{221A253F-7BEA-0769-13D3-06DE99E531B3}"/>
              </a:ext>
            </a:extLst>
          </p:cNvPr>
          <p:cNvPicPr>
            <a:picLocks noChangeAspect="1"/>
          </p:cNvPicPr>
          <p:nvPr/>
        </p:nvPicPr>
        <p:blipFill>
          <a:blip r:embed="rId5"/>
          <a:stretch>
            <a:fillRect/>
          </a:stretch>
        </p:blipFill>
        <p:spPr>
          <a:xfrm>
            <a:off x="0" y="685991"/>
            <a:ext cx="2805151" cy="1870100"/>
          </a:xfrm>
          <a:prstGeom prst="rect">
            <a:avLst/>
          </a:prstGeom>
        </p:spPr>
      </p:pic>
      <p:pic>
        <p:nvPicPr>
          <p:cNvPr id="8" name="Picture 7">
            <a:extLst>
              <a:ext uri="{FF2B5EF4-FFF2-40B4-BE49-F238E27FC236}">
                <a16:creationId xmlns:a16="http://schemas.microsoft.com/office/drawing/2014/main" id="{6CE08524-7AEE-D609-8611-C9F590B2258E}"/>
              </a:ext>
            </a:extLst>
          </p:cNvPr>
          <p:cNvPicPr>
            <a:picLocks noChangeAspect="1"/>
          </p:cNvPicPr>
          <p:nvPr/>
        </p:nvPicPr>
        <p:blipFill>
          <a:blip r:embed="rId6"/>
          <a:stretch>
            <a:fillRect/>
          </a:stretch>
        </p:blipFill>
        <p:spPr>
          <a:xfrm>
            <a:off x="0" y="3044155"/>
            <a:ext cx="2805151" cy="1883664"/>
          </a:xfrm>
          <a:prstGeom prst="rect">
            <a:avLst/>
          </a:prstGeom>
        </p:spPr>
      </p:pic>
    </p:spTree>
    <p:extLst>
      <p:ext uri="{BB962C8B-B14F-4D97-AF65-F5344CB8AC3E}">
        <p14:creationId xmlns:p14="http://schemas.microsoft.com/office/powerpoint/2010/main" val="2519363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357" name="Google Shape;357;p39"/>
          <p:cNvSpPr txBox="1">
            <a:spLocks noGrp="1"/>
          </p:cNvSpPr>
          <p:nvPr>
            <p:ph type="subTitle" idx="1"/>
          </p:nvPr>
        </p:nvSpPr>
        <p:spPr>
          <a:xfrm>
            <a:off x="4109550" y="1546645"/>
            <a:ext cx="3759450" cy="1112400"/>
          </a:xfrm>
          <a:prstGeom prst="rect">
            <a:avLst/>
          </a:prstGeom>
        </p:spPr>
        <p:txBody>
          <a:bodyPr spcFirstLastPara="1" wrap="square" lIns="91425" tIns="91425" rIns="91425" bIns="91425" anchor="t" anchorCtr="0">
            <a:noAutofit/>
          </a:bodyPr>
          <a:lstStyle/>
          <a:p>
            <a:pPr marL="457200" lvl="1" indent="0" algn="l"/>
            <a:r>
              <a:rPr lang="en-US" sz="1100" b="1" dirty="0">
                <a:solidFill>
                  <a:schemeClr val="bg1"/>
                </a:solidFill>
                <a:latin typeface="Livvic" panose="020B0604020202020204" charset="0"/>
              </a:rPr>
              <a:t>Justification</a:t>
            </a:r>
            <a:r>
              <a:rPr lang="en-US" sz="1100" dirty="0">
                <a:solidFill>
                  <a:schemeClr val="bg1"/>
                </a:solidFill>
                <a:latin typeface="Livvic" panose="020B0604020202020204" charset="0"/>
              </a:rPr>
              <a:t>: This</a:t>
            </a:r>
            <a:r>
              <a:rPr lang="en-US" sz="1100" b="1" dirty="0">
                <a:solidFill>
                  <a:schemeClr val="tx1">
                    <a:lumMod val="60000"/>
                    <a:lumOff val="40000"/>
                  </a:schemeClr>
                </a:solidFill>
                <a:latin typeface="Livvic" panose="020B0604020202020204" charset="0"/>
              </a:rPr>
              <a:t> </a:t>
            </a:r>
            <a:r>
              <a:rPr lang="en-US" sz="1100" dirty="0">
                <a:solidFill>
                  <a:schemeClr val="bg1"/>
                </a:solidFill>
                <a:latin typeface="Livvic" panose="020B0604020202020204" charset="0"/>
              </a:rPr>
              <a:t>district in Telangana offers strategic commercial opportunities due to its location on National Highway 163, proximity to Hyderabad, growth in industrial and manufacturing sectors, agriculture, education, healthcare, and government initiatives. Potential commercial ventures include manufacturing, agriculture-related businesses, real estate development, retail, and trade, but thorough market research and due diligence are essential for investors considering this district for commercial investments.</a:t>
            </a:r>
          </a:p>
        </p:txBody>
      </p:sp>
      <p:sp>
        <p:nvSpPr>
          <p:cNvPr id="359" name="Google Shape;359;p39"/>
          <p:cNvSpPr txBox="1">
            <a:spLocks noGrp="1"/>
          </p:cNvSpPr>
          <p:nvPr>
            <p:ph type="ctrTitle"/>
          </p:nvPr>
        </p:nvSpPr>
        <p:spPr>
          <a:xfrm>
            <a:off x="4572000" y="117396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err="1">
                <a:solidFill>
                  <a:schemeClr val="bg1"/>
                </a:solidFill>
                <a:latin typeface="Livvic" panose="020B0604020202020204" charset="0"/>
              </a:rPr>
              <a:t>Yadadri</a:t>
            </a:r>
            <a:r>
              <a:rPr lang="en-IN" b="1" i="0" dirty="0">
                <a:effectLst/>
                <a:latin typeface="Livvic" panose="020B0604020202020204" charset="0"/>
              </a:rPr>
              <a:t> </a:t>
            </a:r>
            <a:r>
              <a:rPr lang="en-IN" dirty="0" err="1">
                <a:solidFill>
                  <a:schemeClr val="bg1"/>
                </a:solidFill>
                <a:latin typeface="Livvic" panose="020B0604020202020204" charset="0"/>
              </a:rPr>
              <a:t>Bhuvanagiri</a:t>
            </a:r>
            <a:endParaRPr dirty="0">
              <a:solidFill>
                <a:schemeClr val="bg1"/>
              </a:solidFill>
              <a:latin typeface="Livvic" panose="020B0604020202020204" charset="0"/>
            </a:endParaRPr>
          </a:p>
        </p:txBody>
      </p:sp>
      <p:pic>
        <p:nvPicPr>
          <p:cNvPr id="3" name="Picture 2">
            <a:extLst>
              <a:ext uri="{FF2B5EF4-FFF2-40B4-BE49-F238E27FC236}">
                <a16:creationId xmlns:a16="http://schemas.microsoft.com/office/drawing/2014/main" id="{45EA41F7-9DEE-4EF3-9281-D1466037A46E}"/>
              </a:ext>
            </a:extLst>
          </p:cNvPr>
          <p:cNvPicPr>
            <a:picLocks noChangeAspect="1"/>
          </p:cNvPicPr>
          <p:nvPr/>
        </p:nvPicPr>
        <p:blipFill>
          <a:blip r:embed="rId3"/>
          <a:stretch>
            <a:fillRect/>
          </a:stretch>
        </p:blipFill>
        <p:spPr>
          <a:xfrm>
            <a:off x="-1" y="990446"/>
            <a:ext cx="2743201" cy="1867500"/>
          </a:xfrm>
          <a:prstGeom prst="rect">
            <a:avLst/>
          </a:prstGeom>
        </p:spPr>
      </p:pic>
      <p:pic>
        <p:nvPicPr>
          <p:cNvPr id="4" name="Picture 3">
            <a:extLst>
              <a:ext uri="{FF2B5EF4-FFF2-40B4-BE49-F238E27FC236}">
                <a16:creationId xmlns:a16="http://schemas.microsoft.com/office/drawing/2014/main" id="{5075BC92-FF89-16F8-3B1C-E71FE7422646}"/>
              </a:ext>
            </a:extLst>
          </p:cNvPr>
          <p:cNvPicPr>
            <a:picLocks noChangeAspect="1"/>
          </p:cNvPicPr>
          <p:nvPr/>
        </p:nvPicPr>
        <p:blipFill>
          <a:blip r:embed="rId4"/>
          <a:stretch>
            <a:fillRect/>
          </a:stretch>
        </p:blipFill>
        <p:spPr>
          <a:xfrm>
            <a:off x="1" y="931061"/>
            <a:ext cx="2743199" cy="1926885"/>
          </a:xfrm>
          <a:prstGeom prst="rect">
            <a:avLst/>
          </a:prstGeom>
        </p:spPr>
      </p:pic>
    </p:spTree>
    <p:extLst>
      <p:ext uri="{BB962C8B-B14F-4D97-AF65-F5344CB8AC3E}">
        <p14:creationId xmlns:p14="http://schemas.microsoft.com/office/powerpoint/2010/main" val="24988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7" name="Title 2">
            <a:extLst>
              <a:ext uri="{FF2B5EF4-FFF2-40B4-BE49-F238E27FC236}">
                <a16:creationId xmlns:a16="http://schemas.microsoft.com/office/drawing/2014/main" id="{95E4BF84-6599-4093-ADC5-4E7EEF1FC5EB}"/>
              </a:ext>
            </a:extLst>
          </p:cNvPr>
          <p:cNvSpPr txBox="1">
            <a:spLocks/>
          </p:cNvSpPr>
          <p:nvPr/>
        </p:nvSpPr>
        <p:spPr>
          <a:xfrm>
            <a:off x="311625" y="415579"/>
            <a:ext cx="883237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400" dirty="0"/>
              <a:t>What significant policies or initiatives were put into effect to enhance economic growth, investments, and employment in Telangana by the current government? Can we quantify the impact of these policies using available data?</a:t>
            </a:r>
            <a:endParaRPr lang="en-IN" sz="1800" dirty="0">
              <a:solidFill>
                <a:schemeClr val="bg1">
                  <a:lumMod val="50000"/>
                </a:schemeClr>
              </a:solidFill>
              <a:latin typeface="Livvic" panose="020B0604020202020204" charset="0"/>
            </a:endParaRPr>
          </a:p>
        </p:txBody>
      </p:sp>
      <p:sp>
        <p:nvSpPr>
          <p:cNvPr id="2" name="TextBox 1">
            <a:extLst>
              <a:ext uri="{FF2B5EF4-FFF2-40B4-BE49-F238E27FC236}">
                <a16:creationId xmlns:a16="http://schemas.microsoft.com/office/drawing/2014/main" id="{8E9F060A-D595-E89C-0854-EA301779EAC9}"/>
              </a:ext>
            </a:extLst>
          </p:cNvPr>
          <p:cNvSpPr txBox="1"/>
          <p:nvPr/>
        </p:nvSpPr>
        <p:spPr>
          <a:xfrm>
            <a:off x="385011" y="1182532"/>
            <a:ext cx="8428980" cy="1877437"/>
          </a:xfrm>
          <a:prstGeom prst="rect">
            <a:avLst/>
          </a:prstGeom>
          <a:noFill/>
        </p:spPr>
        <p:txBody>
          <a:bodyPr wrap="square" rtlCol="0">
            <a:spAutoFit/>
          </a:bodyPr>
          <a:lstStyle/>
          <a:p>
            <a:pPr algn="l"/>
            <a:r>
              <a:rPr lang="en-US" sz="1600" b="1" i="0" dirty="0">
                <a:solidFill>
                  <a:srgbClr val="111111"/>
                </a:solidFill>
                <a:effectLst/>
                <a:latin typeface="-apple-system"/>
              </a:rPr>
              <a:t>TS-</a:t>
            </a:r>
            <a:r>
              <a:rPr lang="en-US" sz="1600" b="1" i="0" dirty="0" err="1">
                <a:solidFill>
                  <a:srgbClr val="111111"/>
                </a:solidFill>
                <a:effectLst/>
                <a:latin typeface="-apple-system"/>
              </a:rPr>
              <a:t>iPASS</a:t>
            </a:r>
            <a:r>
              <a:rPr lang="en-US" sz="1600" b="0" i="0" dirty="0">
                <a:solidFill>
                  <a:srgbClr val="111111"/>
                </a:solidFill>
                <a:effectLst/>
                <a:latin typeface="-apple-system"/>
              </a:rPr>
              <a:t>: </a:t>
            </a:r>
            <a:r>
              <a:rPr lang="en-US" sz="1600" dirty="0">
                <a:solidFill>
                  <a:schemeClr val="bg1"/>
                </a:solidFill>
                <a:latin typeface="Livvic" panose="020B0604020202020204" charset="0"/>
              </a:rPr>
              <a:t>This flagship program has attracted significant investments and created employment opportunities. In the fiscal year 2021-22, TS-</a:t>
            </a:r>
            <a:r>
              <a:rPr lang="en-US" sz="1600" dirty="0" err="1">
                <a:solidFill>
                  <a:schemeClr val="bg1"/>
                </a:solidFill>
                <a:latin typeface="Livvic" panose="020B0604020202020204" charset="0"/>
              </a:rPr>
              <a:t>iPASS</a:t>
            </a:r>
            <a:r>
              <a:rPr lang="en-US" sz="1600" dirty="0">
                <a:solidFill>
                  <a:schemeClr val="bg1"/>
                </a:solidFill>
                <a:latin typeface="Livvic" panose="020B0604020202020204" charset="0"/>
              </a:rPr>
              <a:t> attracted INR 17,889 Crores of investment through 3,938 new industries and created employment for 95,982 people. Cumulatively, TS-</a:t>
            </a:r>
            <a:r>
              <a:rPr lang="en-US" sz="1600" dirty="0" err="1">
                <a:solidFill>
                  <a:schemeClr val="bg1"/>
                </a:solidFill>
                <a:latin typeface="Livvic" panose="020B0604020202020204" charset="0"/>
              </a:rPr>
              <a:t>iPASS</a:t>
            </a:r>
            <a:r>
              <a:rPr lang="en-US" sz="1600" dirty="0">
                <a:solidFill>
                  <a:schemeClr val="bg1"/>
                </a:solidFill>
                <a:latin typeface="Livvic" panose="020B0604020202020204" charset="0"/>
              </a:rPr>
              <a:t> has attracted investments of INR 2,32,311 Crores and created employment for 16.48 lakhs people</a:t>
            </a:r>
          </a:p>
          <a:p>
            <a:br>
              <a:rPr lang="en-US" dirty="0">
                <a:solidFill>
                  <a:srgbClr val="111111"/>
                </a:solidFill>
                <a:latin typeface="-apple-system"/>
              </a:rPr>
            </a:br>
            <a:endParaRPr lang="en-US" dirty="0">
              <a:solidFill>
                <a:srgbClr val="111111"/>
              </a:solidFill>
              <a:latin typeface="-apple-system"/>
            </a:endParaRPr>
          </a:p>
        </p:txBody>
      </p:sp>
      <p:pic>
        <p:nvPicPr>
          <p:cNvPr id="5" name="Picture 4">
            <a:extLst>
              <a:ext uri="{FF2B5EF4-FFF2-40B4-BE49-F238E27FC236}">
                <a16:creationId xmlns:a16="http://schemas.microsoft.com/office/drawing/2014/main" id="{F6D650AB-A540-16A0-EC51-1CAC8B118319}"/>
              </a:ext>
            </a:extLst>
          </p:cNvPr>
          <p:cNvPicPr>
            <a:picLocks noChangeAspect="1"/>
          </p:cNvPicPr>
          <p:nvPr/>
        </p:nvPicPr>
        <p:blipFill rotWithShape="1">
          <a:blip r:embed="rId3"/>
          <a:srcRect t="4353"/>
          <a:stretch/>
        </p:blipFill>
        <p:spPr>
          <a:xfrm>
            <a:off x="1371153" y="2571750"/>
            <a:ext cx="6401693" cy="2205019"/>
          </a:xfrm>
          <a:prstGeom prst="rect">
            <a:avLst/>
          </a:prstGeom>
        </p:spPr>
      </p:pic>
    </p:spTree>
    <p:extLst>
      <p:ext uri="{BB962C8B-B14F-4D97-AF65-F5344CB8AC3E}">
        <p14:creationId xmlns:p14="http://schemas.microsoft.com/office/powerpoint/2010/main" val="391017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7" name="Title 2">
            <a:extLst>
              <a:ext uri="{FF2B5EF4-FFF2-40B4-BE49-F238E27FC236}">
                <a16:creationId xmlns:a16="http://schemas.microsoft.com/office/drawing/2014/main" id="{95E4BF84-6599-4093-ADC5-4E7EEF1FC5EB}"/>
              </a:ext>
            </a:extLst>
          </p:cNvPr>
          <p:cNvSpPr txBox="1">
            <a:spLocks/>
          </p:cNvSpPr>
          <p:nvPr/>
        </p:nvSpPr>
        <p:spPr>
          <a:xfrm>
            <a:off x="311625" y="415579"/>
            <a:ext cx="883237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400" dirty="0"/>
              <a:t>What significant policies or initiatives were put into effect to enhance economic growth, investments, and employment in Telangana by the current government? Can we quantify the impact of these policies using available data?</a:t>
            </a:r>
            <a:endParaRPr lang="en-IN" sz="1800" dirty="0">
              <a:solidFill>
                <a:schemeClr val="bg1">
                  <a:lumMod val="50000"/>
                </a:schemeClr>
              </a:solidFill>
              <a:latin typeface="Livvic" panose="020B0604020202020204" charset="0"/>
            </a:endParaRPr>
          </a:p>
        </p:txBody>
      </p:sp>
      <p:sp>
        <p:nvSpPr>
          <p:cNvPr id="2" name="TextBox 1">
            <a:extLst>
              <a:ext uri="{FF2B5EF4-FFF2-40B4-BE49-F238E27FC236}">
                <a16:creationId xmlns:a16="http://schemas.microsoft.com/office/drawing/2014/main" id="{C955DF2F-6E6D-6797-BB8F-7F49E196A454}"/>
              </a:ext>
            </a:extLst>
          </p:cNvPr>
          <p:cNvSpPr txBox="1"/>
          <p:nvPr/>
        </p:nvSpPr>
        <p:spPr>
          <a:xfrm>
            <a:off x="412512" y="1010652"/>
            <a:ext cx="8428980" cy="5355312"/>
          </a:xfrm>
          <a:prstGeom prst="rect">
            <a:avLst/>
          </a:prstGeom>
          <a:noFill/>
        </p:spPr>
        <p:txBody>
          <a:bodyPr wrap="square" rtlCol="0">
            <a:spAutoFit/>
          </a:bodyPr>
          <a:lstStyle/>
          <a:p>
            <a:pPr algn="l"/>
            <a:r>
              <a:rPr lang="en-US" sz="1800" b="1" i="0" u="none" strike="noStrike" baseline="0" dirty="0">
                <a:solidFill>
                  <a:srgbClr val="241F1F"/>
                </a:solidFill>
                <a:latin typeface="Mulish-ExtraBold"/>
              </a:rPr>
              <a:t>Technology-Hub(T-HUB)</a:t>
            </a:r>
            <a:r>
              <a:rPr lang="en-US" sz="1800" u="none" strike="noStrike" baseline="0" dirty="0">
                <a:solidFill>
                  <a:srgbClr val="111111"/>
                </a:solidFill>
                <a:latin typeface="-apple-system"/>
              </a:rPr>
              <a:t>:</a:t>
            </a:r>
          </a:p>
          <a:p>
            <a:pPr marL="285750" indent="-285750" algn="l">
              <a:buFont typeface="Arial" panose="020B0604020202020204" pitchFamily="34" charset="0"/>
              <a:buChar char="•"/>
            </a:pPr>
            <a:r>
              <a:rPr lang="en-US" dirty="0">
                <a:solidFill>
                  <a:srgbClr val="111111"/>
                </a:solidFill>
                <a:latin typeface="-apple-system"/>
              </a:rPr>
              <a:t>T-Hub, established in 2015, is a key innovation intermediary and incubator in Hyderabad, dedicated to promoting entrepreneurship in Telangana.</a:t>
            </a:r>
          </a:p>
          <a:p>
            <a:pPr marL="285750" indent="-285750" algn="l">
              <a:buFont typeface="Arial" panose="020B0604020202020204" pitchFamily="34" charset="0"/>
              <a:buChar char="•"/>
            </a:pPr>
            <a:r>
              <a:rPr lang="en-US" dirty="0">
                <a:solidFill>
                  <a:srgbClr val="111111"/>
                </a:solidFill>
                <a:latin typeface="-apple-system"/>
              </a:rPr>
              <a:t>It has made significant contributions to innovation, entrepreneurship, and ecosystem development, surpassing over 55 other participating incubators in India.</a:t>
            </a:r>
          </a:p>
          <a:p>
            <a:pPr marL="285750" indent="-285750" algn="l">
              <a:buFont typeface="Arial" panose="020B0604020202020204" pitchFamily="34" charset="0"/>
              <a:buChar char="•"/>
            </a:pPr>
            <a:r>
              <a:rPr lang="en-US" dirty="0">
                <a:solidFill>
                  <a:srgbClr val="111111"/>
                </a:solidFill>
                <a:latin typeface="-apple-system"/>
              </a:rPr>
              <a:t>T-Hub's impact extends to supporting 2500+ startups, hosting 1000+ events, and creating more than 12,000 jobs in Telangana.</a:t>
            </a:r>
          </a:p>
          <a:p>
            <a:pPr marL="285750" indent="-285750" algn="l">
              <a:buFont typeface="Arial" panose="020B0604020202020204" pitchFamily="34" charset="0"/>
              <a:buChar char="•"/>
            </a:pPr>
            <a:r>
              <a:rPr lang="en-US" dirty="0">
                <a:solidFill>
                  <a:srgbClr val="111111"/>
                </a:solidFill>
                <a:latin typeface="-apple-system"/>
              </a:rPr>
              <a:t>The launch of T-Hub Phase 2 in June 2022 has further solidified its position as one of the world's largest innovation campuses, with a capacity to accommodate 4,000 startups.</a:t>
            </a:r>
          </a:p>
          <a:p>
            <a:pPr marL="285750" indent="-285750" algn="l">
              <a:buFont typeface="Arial" panose="020B0604020202020204" pitchFamily="34" charset="0"/>
              <a:buChar char="•"/>
            </a:pPr>
            <a:r>
              <a:rPr lang="en-US" dirty="0">
                <a:solidFill>
                  <a:srgbClr val="111111"/>
                </a:solidFill>
                <a:latin typeface="-apple-system"/>
              </a:rPr>
              <a:t>Telangana's innovation policies and startup incentives, coupled with T-Hub's efforts, have fostered the success of startups like "Darwin Box" and "</a:t>
            </a:r>
            <a:r>
              <a:rPr lang="en-US" dirty="0" err="1">
                <a:solidFill>
                  <a:srgbClr val="111111"/>
                </a:solidFill>
                <a:latin typeface="-apple-system"/>
              </a:rPr>
              <a:t>Skyroot</a:t>
            </a:r>
            <a:r>
              <a:rPr lang="en-US" dirty="0">
                <a:solidFill>
                  <a:srgbClr val="111111"/>
                </a:solidFill>
                <a:latin typeface="-apple-system"/>
              </a:rPr>
              <a:t> Aerospace," with the former joining the unicorn club and the latter developing India's first private rocket.</a:t>
            </a:r>
          </a:p>
          <a:p>
            <a:pPr algn="l"/>
            <a:endParaRPr lang="en-US" dirty="0">
              <a:solidFill>
                <a:srgbClr val="111111"/>
              </a:solidFill>
              <a:latin typeface="-apple-system"/>
            </a:endParaRPr>
          </a:p>
          <a:p>
            <a:pPr algn="l"/>
            <a:endParaRPr lang="en-US" dirty="0">
              <a:solidFill>
                <a:srgbClr val="111111"/>
              </a:solidFill>
              <a:latin typeface="-apple-system"/>
            </a:endParaRPr>
          </a:p>
          <a:p>
            <a:pPr algn="l"/>
            <a:endParaRPr lang="en-US" dirty="0">
              <a:solidFill>
                <a:srgbClr val="111111"/>
              </a:solidFill>
              <a:latin typeface="-apple-system"/>
            </a:endParaRPr>
          </a:p>
          <a:p>
            <a:pPr algn="l"/>
            <a:br>
              <a:rPr lang="en-US" dirty="0">
                <a:solidFill>
                  <a:srgbClr val="111111"/>
                </a:solidFill>
                <a:latin typeface="-apple-system"/>
              </a:rPr>
            </a:br>
            <a:endParaRPr lang="en-US" dirty="0">
              <a:solidFill>
                <a:srgbClr val="111111"/>
              </a:solidFill>
              <a:latin typeface="-apple-system"/>
            </a:endParaRPr>
          </a:p>
        </p:txBody>
      </p:sp>
    </p:spTree>
    <p:extLst>
      <p:ext uri="{BB962C8B-B14F-4D97-AF65-F5344CB8AC3E}">
        <p14:creationId xmlns:p14="http://schemas.microsoft.com/office/powerpoint/2010/main" val="3318675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7" name="Title 2">
            <a:extLst>
              <a:ext uri="{FF2B5EF4-FFF2-40B4-BE49-F238E27FC236}">
                <a16:creationId xmlns:a16="http://schemas.microsoft.com/office/drawing/2014/main" id="{95E4BF84-6599-4093-ADC5-4E7EEF1FC5EB}"/>
              </a:ext>
            </a:extLst>
          </p:cNvPr>
          <p:cNvSpPr txBox="1">
            <a:spLocks/>
          </p:cNvSpPr>
          <p:nvPr/>
        </p:nvSpPr>
        <p:spPr>
          <a:xfrm>
            <a:off x="311625" y="415579"/>
            <a:ext cx="883237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400" dirty="0"/>
              <a:t>What significant policies or initiatives were put into effect to enhance economic growth, investments, and employment in Telangana by the current government? Can we quantify the impact of these policies using available data?</a:t>
            </a:r>
            <a:endParaRPr lang="en-IN" sz="1800" dirty="0">
              <a:solidFill>
                <a:schemeClr val="bg1">
                  <a:lumMod val="50000"/>
                </a:schemeClr>
              </a:solidFill>
              <a:latin typeface="Livvic" panose="020B0604020202020204" charset="0"/>
            </a:endParaRPr>
          </a:p>
        </p:txBody>
      </p:sp>
      <p:pic>
        <p:nvPicPr>
          <p:cNvPr id="4" name="Picture 3">
            <a:extLst>
              <a:ext uri="{FF2B5EF4-FFF2-40B4-BE49-F238E27FC236}">
                <a16:creationId xmlns:a16="http://schemas.microsoft.com/office/drawing/2014/main" id="{53E49219-B89D-2C8D-C5BF-A86BD1779AD7}"/>
              </a:ext>
            </a:extLst>
          </p:cNvPr>
          <p:cNvPicPr>
            <a:picLocks noChangeAspect="1"/>
          </p:cNvPicPr>
          <p:nvPr/>
        </p:nvPicPr>
        <p:blipFill>
          <a:blip r:embed="rId3"/>
          <a:stretch>
            <a:fillRect/>
          </a:stretch>
        </p:blipFill>
        <p:spPr>
          <a:xfrm>
            <a:off x="311625" y="1261074"/>
            <a:ext cx="5144218" cy="3391373"/>
          </a:xfrm>
          <a:prstGeom prst="rect">
            <a:avLst/>
          </a:prstGeom>
        </p:spPr>
      </p:pic>
      <p:pic>
        <p:nvPicPr>
          <p:cNvPr id="6" name="Picture 5">
            <a:extLst>
              <a:ext uri="{FF2B5EF4-FFF2-40B4-BE49-F238E27FC236}">
                <a16:creationId xmlns:a16="http://schemas.microsoft.com/office/drawing/2014/main" id="{6A535D23-CB0C-D000-DDF1-30287DD36B9A}"/>
              </a:ext>
            </a:extLst>
          </p:cNvPr>
          <p:cNvPicPr>
            <a:picLocks noChangeAspect="1"/>
          </p:cNvPicPr>
          <p:nvPr/>
        </p:nvPicPr>
        <p:blipFill>
          <a:blip r:embed="rId4"/>
          <a:stretch>
            <a:fillRect/>
          </a:stretch>
        </p:blipFill>
        <p:spPr>
          <a:xfrm>
            <a:off x="5151682" y="1422589"/>
            <a:ext cx="3680693" cy="1534171"/>
          </a:xfrm>
          <a:prstGeom prst="rect">
            <a:avLst/>
          </a:prstGeom>
        </p:spPr>
      </p:pic>
      <p:sp>
        <p:nvSpPr>
          <p:cNvPr id="8" name="TextBox 7">
            <a:extLst>
              <a:ext uri="{FF2B5EF4-FFF2-40B4-BE49-F238E27FC236}">
                <a16:creationId xmlns:a16="http://schemas.microsoft.com/office/drawing/2014/main" id="{9F710FC6-5C97-6B97-6104-003E2B13A158}"/>
              </a:ext>
            </a:extLst>
          </p:cNvPr>
          <p:cNvSpPr txBox="1"/>
          <p:nvPr/>
        </p:nvSpPr>
        <p:spPr>
          <a:xfrm>
            <a:off x="5455843" y="3107585"/>
            <a:ext cx="3138142" cy="2192908"/>
          </a:xfrm>
          <a:prstGeom prst="rect">
            <a:avLst/>
          </a:prstGeom>
          <a:noFill/>
        </p:spPr>
        <p:txBody>
          <a:bodyPr wrap="square" rtlCol="0">
            <a:spAutoFit/>
          </a:bodyPr>
          <a:lstStyle/>
          <a:p>
            <a:pPr algn="l"/>
            <a:r>
              <a:rPr lang="en-US" sz="1050" b="0" i="0" u="none" strike="noStrike" baseline="0" dirty="0">
                <a:solidFill>
                  <a:srgbClr val="241F1F"/>
                </a:solidFill>
                <a:latin typeface="Mulish-Regular"/>
              </a:rPr>
              <a:t>Telangana's economic growth has come a long way since its formation. Initially, it started with a lower growth rate compared to the national average. However, the following year, it exceeded the national growth rate by 3.6 percentage points. Since 2015-16, Telangana's real growth rate has consistently outpaced the national average. In 2022-23, the gap between Telangana's GSDP growth rate and India's GDP growth rate was just 0.4 percentage points.</a:t>
            </a:r>
          </a:p>
          <a:p>
            <a:pPr algn="l"/>
            <a:endParaRPr lang="en-US" sz="1050" b="0" i="0" u="none" strike="noStrike" baseline="0" dirty="0">
              <a:solidFill>
                <a:srgbClr val="241F1F"/>
              </a:solidFill>
              <a:latin typeface="Mulish-Regular"/>
            </a:endParaRPr>
          </a:p>
          <a:p>
            <a:pPr algn="l"/>
            <a:endParaRPr lang="en-US" sz="1050" b="0" i="0" u="none" strike="noStrike" baseline="0" dirty="0">
              <a:solidFill>
                <a:srgbClr val="241F1F"/>
              </a:solidFill>
              <a:latin typeface="Mulish-Regular"/>
            </a:endParaRPr>
          </a:p>
          <a:p>
            <a:pPr algn="l"/>
            <a:endParaRPr lang="en-US" sz="1050" b="0" i="0" u="none" strike="noStrike" baseline="0" dirty="0">
              <a:solidFill>
                <a:srgbClr val="241F1F"/>
              </a:solidFill>
              <a:latin typeface="Mulish-Regular"/>
            </a:endParaRPr>
          </a:p>
          <a:p>
            <a:pPr algn="l"/>
            <a:endParaRPr lang="en-US" sz="1050" b="0" i="0" u="none" strike="noStrike" baseline="0" dirty="0">
              <a:solidFill>
                <a:srgbClr val="241F1F"/>
              </a:solidFill>
              <a:latin typeface="Mulish-Regular"/>
            </a:endParaRPr>
          </a:p>
        </p:txBody>
      </p:sp>
    </p:spTree>
    <p:extLst>
      <p:ext uri="{BB962C8B-B14F-4D97-AF65-F5344CB8AC3E}">
        <p14:creationId xmlns:p14="http://schemas.microsoft.com/office/powerpoint/2010/main" val="39905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7" name="Title 2">
            <a:extLst>
              <a:ext uri="{FF2B5EF4-FFF2-40B4-BE49-F238E27FC236}">
                <a16:creationId xmlns:a16="http://schemas.microsoft.com/office/drawing/2014/main" id="{95E4BF84-6599-4093-ADC5-4E7EEF1FC5EB}"/>
              </a:ext>
            </a:extLst>
          </p:cNvPr>
          <p:cNvSpPr txBox="1">
            <a:spLocks/>
          </p:cNvSpPr>
          <p:nvPr/>
        </p:nvSpPr>
        <p:spPr>
          <a:xfrm>
            <a:off x="311625" y="415579"/>
            <a:ext cx="883237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400" dirty="0"/>
              <a:t>Provide top 5 Insights &amp; 5 recommendations to Telangana government for sustained growth in the next 5 years based on your analysis.</a:t>
            </a:r>
            <a:endParaRPr lang="en-IN" sz="1800" dirty="0">
              <a:solidFill>
                <a:schemeClr val="bg1">
                  <a:lumMod val="50000"/>
                </a:schemeClr>
              </a:solidFill>
              <a:latin typeface="Livvic" panose="020B0604020202020204" charset="0"/>
            </a:endParaRPr>
          </a:p>
        </p:txBody>
      </p:sp>
      <p:sp>
        <p:nvSpPr>
          <p:cNvPr id="2" name="TextBox 1">
            <a:extLst>
              <a:ext uri="{FF2B5EF4-FFF2-40B4-BE49-F238E27FC236}">
                <a16:creationId xmlns:a16="http://schemas.microsoft.com/office/drawing/2014/main" id="{8E9F060A-D595-E89C-0854-EA301779EAC9}"/>
              </a:ext>
            </a:extLst>
          </p:cNvPr>
          <p:cNvSpPr txBox="1"/>
          <p:nvPr/>
        </p:nvSpPr>
        <p:spPr>
          <a:xfrm>
            <a:off x="412512" y="1010652"/>
            <a:ext cx="8428980" cy="5201424"/>
          </a:xfrm>
          <a:prstGeom prst="rect">
            <a:avLst/>
          </a:prstGeom>
          <a:noFill/>
        </p:spPr>
        <p:txBody>
          <a:bodyPr wrap="square" rtlCol="0">
            <a:spAutoFit/>
          </a:bodyPr>
          <a:lstStyle/>
          <a:p>
            <a:pPr algn="l"/>
            <a:r>
              <a:rPr lang="en-US" sz="1800" b="1" i="0" u="none" strike="noStrike" baseline="0" dirty="0">
                <a:solidFill>
                  <a:srgbClr val="241F1F"/>
                </a:solidFill>
                <a:latin typeface="Livvic" pitchFamily="2" charset="0"/>
              </a:rPr>
              <a:t>Top Insights:</a:t>
            </a:r>
          </a:p>
          <a:p>
            <a:pPr marL="285750" indent="-285750" algn="l">
              <a:buFont typeface="Arial" panose="020B0604020202020204" pitchFamily="34" charset="0"/>
              <a:buChar char="•"/>
            </a:pPr>
            <a:r>
              <a:rPr lang="en-US" sz="1400" b="1" dirty="0">
                <a:solidFill>
                  <a:srgbClr val="111111"/>
                </a:solidFill>
                <a:latin typeface="Livvic" pitchFamily="2" charset="0"/>
              </a:rPr>
              <a:t>Leverage the Tech Ecosystem</a:t>
            </a:r>
            <a:r>
              <a:rPr lang="en-US" sz="1400" dirty="0">
                <a:solidFill>
                  <a:srgbClr val="111111"/>
                </a:solidFill>
                <a:latin typeface="Livvic" pitchFamily="2" charset="0"/>
              </a:rPr>
              <a:t>: Telangana has a thriving tech ecosystem in Hyderabad. To sustain growth, the government should continue to promote technology innovation, support startups, and foster a favorable environment for tech companies. Investments in emerging tech fields like AI, blockchain, and biotechnology can further strengthen the state's technological edge.</a:t>
            </a:r>
          </a:p>
          <a:p>
            <a:pPr marL="285750" indent="-285750" algn="l">
              <a:buFont typeface="Arial" panose="020B0604020202020204" pitchFamily="34" charset="0"/>
              <a:buChar char="•"/>
            </a:pPr>
            <a:r>
              <a:rPr lang="en-US" sz="1400" b="1" dirty="0">
                <a:solidFill>
                  <a:srgbClr val="111111"/>
                </a:solidFill>
                <a:latin typeface="Livvic" pitchFamily="2" charset="0"/>
              </a:rPr>
              <a:t>Infrastructure Development:</a:t>
            </a:r>
            <a:r>
              <a:rPr lang="en-US" sz="1400" dirty="0">
                <a:solidFill>
                  <a:srgbClr val="111111"/>
                </a:solidFill>
                <a:latin typeface="Livvic" pitchFamily="2" charset="0"/>
              </a:rPr>
              <a:t> Focusing on infrastructure development, especially in rural areas, can spur economic growth. Improved connectivity, modernized transportation, and enhanced logistics can attract industries and create jobs beyond urban centers.</a:t>
            </a:r>
          </a:p>
          <a:p>
            <a:pPr marL="285750" indent="-285750" algn="l">
              <a:buFont typeface="Arial" panose="020B0604020202020204" pitchFamily="34" charset="0"/>
              <a:buChar char="•"/>
            </a:pPr>
            <a:r>
              <a:rPr lang="en-US" sz="1400" b="1" dirty="0">
                <a:solidFill>
                  <a:srgbClr val="111111"/>
                </a:solidFill>
                <a:latin typeface="Livvic" pitchFamily="2" charset="0"/>
              </a:rPr>
              <a:t>Agriculture Diversification:</a:t>
            </a:r>
            <a:r>
              <a:rPr lang="en-US" sz="1400" dirty="0">
                <a:solidFill>
                  <a:srgbClr val="111111"/>
                </a:solidFill>
                <a:latin typeface="Livvic" pitchFamily="2" charset="0"/>
              </a:rPr>
              <a:t> Encouraging diversification in agriculture, promoting agribusiness, and implementing efficient water management practices can boost agricultural productivity and income for farmers, leading to rural development.</a:t>
            </a:r>
          </a:p>
          <a:p>
            <a:pPr marL="285750" indent="-285750" algn="l">
              <a:buFont typeface="Arial" panose="020B0604020202020204" pitchFamily="34" charset="0"/>
              <a:buChar char="•"/>
            </a:pPr>
            <a:r>
              <a:rPr lang="en-US" sz="1400" b="1" dirty="0">
                <a:solidFill>
                  <a:srgbClr val="111111"/>
                </a:solidFill>
                <a:latin typeface="Livvic" pitchFamily="2" charset="0"/>
              </a:rPr>
              <a:t>Skilling and Education:</a:t>
            </a:r>
            <a:r>
              <a:rPr lang="en-US" sz="1400" dirty="0">
                <a:solidFill>
                  <a:srgbClr val="111111"/>
                </a:solidFill>
                <a:latin typeface="Livvic" pitchFamily="2" charset="0"/>
              </a:rPr>
              <a:t> Invest in skill development and education to create a highly skilled and adaptable workforce. Align educational institutions with industry needs to address the skills gap and enhance employability.</a:t>
            </a:r>
          </a:p>
          <a:p>
            <a:pPr marL="285750" indent="-285750" algn="l">
              <a:buFont typeface="Arial" panose="020B0604020202020204" pitchFamily="34" charset="0"/>
              <a:buChar char="•"/>
            </a:pPr>
            <a:r>
              <a:rPr lang="en-US" sz="1400" b="1" dirty="0">
                <a:solidFill>
                  <a:srgbClr val="111111"/>
                </a:solidFill>
                <a:latin typeface="Livvic" pitchFamily="2" charset="0"/>
              </a:rPr>
              <a:t>Sustainable Practices:</a:t>
            </a:r>
            <a:r>
              <a:rPr lang="en-US" sz="1400" dirty="0">
                <a:solidFill>
                  <a:srgbClr val="111111"/>
                </a:solidFill>
                <a:latin typeface="Livvic" pitchFamily="2" charset="0"/>
              </a:rPr>
              <a:t> Embrace sustainability in all sectors. Promote renewable energy adoption, sustainable agriculture, and eco-friendly manufacturing to ensure long-term environmental and economic sustainability.</a:t>
            </a:r>
          </a:p>
          <a:p>
            <a:pPr algn="l"/>
            <a:endParaRPr lang="en-US" dirty="0">
              <a:solidFill>
                <a:srgbClr val="111111"/>
              </a:solidFill>
              <a:latin typeface="-apple-system"/>
            </a:endParaRPr>
          </a:p>
          <a:p>
            <a:pPr algn="l"/>
            <a:endParaRPr lang="en-US" dirty="0">
              <a:solidFill>
                <a:srgbClr val="111111"/>
              </a:solidFill>
              <a:latin typeface="-apple-system"/>
            </a:endParaRPr>
          </a:p>
          <a:p>
            <a:pPr algn="l"/>
            <a:endParaRPr lang="en-US" dirty="0">
              <a:solidFill>
                <a:srgbClr val="111111"/>
              </a:solidFill>
              <a:latin typeface="-apple-system"/>
            </a:endParaRPr>
          </a:p>
          <a:p>
            <a:pPr algn="l"/>
            <a:br>
              <a:rPr lang="en-US" dirty="0">
                <a:solidFill>
                  <a:srgbClr val="111111"/>
                </a:solidFill>
                <a:latin typeface="-apple-system"/>
              </a:rPr>
            </a:br>
            <a:endParaRPr lang="en-US" dirty="0">
              <a:solidFill>
                <a:srgbClr val="111111"/>
              </a:solidFill>
              <a:latin typeface="-apple-system"/>
            </a:endParaRPr>
          </a:p>
        </p:txBody>
      </p:sp>
    </p:spTree>
    <p:extLst>
      <p:ext uri="{BB962C8B-B14F-4D97-AF65-F5344CB8AC3E}">
        <p14:creationId xmlns:p14="http://schemas.microsoft.com/office/powerpoint/2010/main" val="326471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8E9F060A-D595-E89C-0854-EA301779EAC9}"/>
              </a:ext>
            </a:extLst>
          </p:cNvPr>
          <p:cNvSpPr txBox="1"/>
          <p:nvPr/>
        </p:nvSpPr>
        <p:spPr>
          <a:xfrm>
            <a:off x="357510" y="330009"/>
            <a:ext cx="8428980" cy="5847755"/>
          </a:xfrm>
          <a:prstGeom prst="rect">
            <a:avLst/>
          </a:prstGeom>
          <a:noFill/>
        </p:spPr>
        <p:txBody>
          <a:bodyPr wrap="square" rtlCol="0">
            <a:spAutoFit/>
          </a:bodyPr>
          <a:lstStyle/>
          <a:p>
            <a:pPr algn="l"/>
            <a:r>
              <a:rPr lang="en-US" sz="1800" b="1" i="0" u="none" strike="noStrike" baseline="0" dirty="0">
                <a:solidFill>
                  <a:srgbClr val="241F1F"/>
                </a:solidFill>
                <a:latin typeface="Livvic" pitchFamily="2" charset="0"/>
              </a:rPr>
              <a:t>Recommendations for Sustained Growth:</a:t>
            </a:r>
          </a:p>
          <a:p>
            <a:pPr marL="285750" indent="-285750" algn="l">
              <a:buFont typeface="Arial" panose="020B0604020202020204" pitchFamily="34" charset="0"/>
              <a:buChar char="•"/>
            </a:pPr>
            <a:r>
              <a:rPr lang="en-US" sz="1400" b="1" dirty="0">
                <a:solidFill>
                  <a:srgbClr val="111111"/>
                </a:solidFill>
                <a:latin typeface="Livvic" pitchFamily="2" charset="0"/>
              </a:rPr>
              <a:t>Leverage the Tech Ecosystem</a:t>
            </a:r>
            <a:r>
              <a:rPr lang="en-US" sz="1400" dirty="0">
                <a:solidFill>
                  <a:srgbClr val="111111"/>
                </a:solidFill>
                <a:latin typeface="Livvic" pitchFamily="2" charset="0"/>
              </a:rPr>
              <a:t>: Invest in Innovation Hubs: Establish innovation hubs in different regions of the state to encourage entrepreneurship and innovation outside of Hyderabad. These hubs can focus on local strengths and attract diverse industries.</a:t>
            </a:r>
          </a:p>
          <a:p>
            <a:pPr marL="285750" indent="-285750" algn="l">
              <a:buFont typeface="Arial" panose="020B0604020202020204" pitchFamily="34" charset="0"/>
              <a:buChar char="•"/>
            </a:pPr>
            <a:endParaRPr lang="en-US" sz="1400" dirty="0">
              <a:solidFill>
                <a:srgbClr val="111111"/>
              </a:solidFill>
              <a:latin typeface="Livvic" pitchFamily="2" charset="0"/>
            </a:endParaRPr>
          </a:p>
          <a:p>
            <a:pPr marL="285750" indent="-285750" algn="l">
              <a:buFont typeface="Arial" panose="020B0604020202020204" pitchFamily="34" charset="0"/>
              <a:buChar char="•"/>
            </a:pPr>
            <a:r>
              <a:rPr lang="en-US" sz="1400" b="1" dirty="0">
                <a:solidFill>
                  <a:srgbClr val="111111"/>
                </a:solidFill>
                <a:latin typeface="Livvic" pitchFamily="2" charset="0"/>
              </a:rPr>
              <a:t>Ease of Doing Business: </a:t>
            </a:r>
            <a:r>
              <a:rPr lang="en-US" sz="1400" dirty="0">
                <a:solidFill>
                  <a:srgbClr val="111111"/>
                </a:solidFill>
                <a:latin typeface="Livvic" pitchFamily="2" charset="0"/>
              </a:rPr>
              <a:t>Continuously improve the ease of doing business through simplified regulatory processes and transparent approvals. Implement digital solutions to streamline administrative procedures and reduce bureaucratic hurdles for businesses.</a:t>
            </a:r>
          </a:p>
          <a:p>
            <a:pPr marL="285750" indent="-285750" algn="l">
              <a:buFont typeface="Arial" panose="020B0604020202020204" pitchFamily="34" charset="0"/>
              <a:buChar char="•"/>
            </a:pPr>
            <a:endParaRPr lang="en-US" sz="1400" dirty="0">
              <a:solidFill>
                <a:srgbClr val="111111"/>
              </a:solidFill>
              <a:latin typeface="Livvic" pitchFamily="2" charset="0"/>
            </a:endParaRPr>
          </a:p>
          <a:p>
            <a:pPr marL="285750" indent="-285750" algn="l">
              <a:buFont typeface="Arial" panose="020B0604020202020204" pitchFamily="34" charset="0"/>
              <a:buChar char="•"/>
            </a:pPr>
            <a:r>
              <a:rPr lang="en-US" sz="1400" b="1" dirty="0">
                <a:solidFill>
                  <a:srgbClr val="111111"/>
                </a:solidFill>
                <a:latin typeface="Livvic" pitchFamily="2" charset="0"/>
              </a:rPr>
              <a:t>Agricultural Reforms:</a:t>
            </a:r>
            <a:r>
              <a:rPr lang="en-US" sz="1400" dirty="0">
                <a:solidFill>
                  <a:srgbClr val="111111"/>
                </a:solidFill>
                <a:latin typeface="Livvic" pitchFamily="2" charset="0"/>
              </a:rPr>
              <a:t> Implement policies that encourage crop diversification, provide access to modern farming techniques, and create markets for high-value agricultural products. Promote farmer producer organizations and Agri-tech startups.</a:t>
            </a:r>
          </a:p>
          <a:p>
            <a:pPr marL="285750" indent="-285750" algn="l">
              <a:buFont typeface="Arial" panose="020B0604020202020204" pitchFamily="34" charset="0"/>
              <a:buChar char="•"/>
            </a:pPr>
            <a:endParaRPr lang="en-US" sz="1400" dirty="0">
              <a:solidFill>
                <a:srgbClr val="111111"/>
              </a:solidFill>
              <a:latin typeface="Livvic" pitchFamily="2" charset="0"/>
            </a:endParaRPr>
          </a:p>
          <a:p>
            <a:pPr marL="285750" indent="-285750" algn="l">
              <a:buFont typeface="Arial" panose="020B0604020202020204" pitchFamily="34" charset="0"/>
              <a:buChar char="•"/>
            </a:pPr>
            <a:r>
              <a:rPr lang="en-US" sz="1400" b="1" dirty="0">
                <a:solidFill>
                  <a:srgbClr val="111111"/>
                </a:solidFill>
                <a:latin typeface="Livvic" pitchFamily="2" charset="0"/>
              </a:rPr>
              <a:t>Skill Reskilling and Upskilling:</a:t>
            </a:r>
            <a:r>
              <a:rPr lang="en-US" sz="1400" dirty="0">
                <a:solidFill>
                  <a:srgbClr val="111111"/>
                </a:solidFill>
                <a:latin typeface="Livvic" pitchFamily="2" charset="0"/>
              </a:rPr>
              <a:t> Develop a comprehensive skill development framework that aligns with emerging industry needs. Invest in vocational training and reskilling programs to ensure the workforce remains competitive in a rapidly evolving job market.</a:t>
            </a:r>
          </a:p>
          <a:p>
            <a:pPr marL="285750" indent="-285750" algn="l">
              <a:buFont typeface="Arial" panose="020B0604020202020204" pitchFamily="34" charset="0"/>
              <a:buChar char="•"/>
            </a:pPr>
            <a:endParaRPr lang="en-US" sz="1400" dirty="0">
              <a:solidFill>
                <a:srgbClr val="111111"/>
              </a:solidFill>
              <a:latin typeface="Livvic" pitchFamily="2" charset="0"/>
            </a:endParaRPr>
          </a:p>
          <a:p>
            <a:pPr marL="285750" indent="-285750" algn="l">
              <a:buFont typeface="Arial" panose="020B0604020202020204" pitchFamily="34" charset="0"/>
              <a:buChar char="•"/>
            </a:pPr>
            <a:r>
              <a:rPr lang="en-US" sz="1400" b="1" dirty="0">
                <a:solidFill>
                  <a:srgbClr val="111111"/>
                </a:solidFill>
                <a:latin typeface="Livvic" pitchFamily="2" charset="0"/>
              </a:rPr>
              <a:t>Smart Urban Planning: </a:t>
            </a:r>
            <a:r>
              <a:rPr lang="en-US" sz="1400" dirty="0">
                <a:solidFill>
                  <a:srgbClr val="111111"/>
                </a:solidFill>
                <a:latin typeface="Livvic" pitchFamily="2" charset="0"/>
              </a:rPr>
              <a:t>Plan urban development with a focus on sustainability, efficient public transportation, and affordable housing. Encourage the development of satellite towns to decongest urban centers and distribute economic growth more evenly.</a:t>
            </a:r>
          </a:p>
          <a:p>
            <a:pPr algn="l"/>
            <a:endParaRPr lang="en-US" dirty="0">
              <a:solidFill>
                <a:srgbClr val="111111"/>
              </a:solidFill>
              <a:latin typeface="-apple-system"/>
            </a:endParaRPr>
          </a:p>
          <a:p>
            <a:pPr algn="l"/>
            <a:endParaRPr lang="en-US" dirty="0">
              <a:solidFill>
                <a:srgbClr val="111111"/>
              </a:solidFill>
              <a:latin typeface="-apple-system"/>
            </a:endParaRPr>
          </a:p>
          <a:p>
            <a:pPr algn="l"/>
            <a:endParaRPr lang="en-US" dirty="0">
              <a:solidFill>
                <a:srgbClr val="111111"/>
              </a:solidFill>
              <a:latin typeface="-apple-system"/>
            </a:endParaRPr>
          </a:p>
          <a:p>
            <a:pPr algn="l"/>
            <a:br>
              <a:rPr lang="en-US" dirty="0">
                <a:solidFill>
                  <a:srgbClr val="111111"/>
                </a:solidFill>
                <a:latin typeface="-apple-system"/>
              </a:rPr>
            </a:br>
            <a:endParaRPr lang="en-US" dirty="0">
              <a:solidFill>
                <a:srgbClr val="111111"/>
              </a:solidFill>
              <a:latin typeface="-apple-system"/>
            </a:endParaRPr>
          </a:p>
        </p:txBody>
      </p:sp>
    </p:spTree>
    <p:extLst>
      <p:ext uri="{BB962C8B-B14F-4D97-AF65-F5344CB8AC3E}">
        <p14:creationId xmlns:p14="http://schemas.microsoft.com/office/powerpoint/2010/main" val="194756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C8BB8-4994-4077-E911-CD325C02AEFF}"/>
              </a:ext>
            </a:extLst>
          </p:cNvPr>
          <p:cNvPicPr>
            <a:picLocks noChangeAspect="1"/>
          </p:cNvPicPr>
          <p:nvPr/>
        </p:nvPicPr>
        <p:blipFill>
          <a:blip r:embed="rId3"/>
          <a:stretch>
            <a:fillRect/>
          </a:stretch>
        </p:blipFill>
        <p:spPr>
          <a:xfrm>
            <a:off x="4419337" y="0"/>
            <a:ext cx="4724664" cy="5143500"/>
          </a:xfrm>
          <a:prstGeom prst="rect">
            <a:avLst/>
          </a:prstGeom>
        </p:spPr>
      </p:pic>
      <p:graphicFrame>
        <p:nvGraphicFramePr>
          <p:cNvPr id="9" name="Chart 8"/>
          <p:cNvGraphicFramePr/>
          <p:nvPr/>
        </p:nvGraphicFramePr>
        <p:xfrm>
          <a:off x="4205812" y="3381288"/>
          <a:ext cx="948928" cy="1089025"/>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14">
            <a:extLst>
              <a:ext uri="{FF2B5EF4-FFF2-40B4-BE49-F238E27FC236}">
                <a16:creationId xmlns:a16="http://schemas.microsoft.com/office/drawing/2014/main" id="{B19801EA-079D-D35C-134A-2F0D539E52D2}"/>
              </a:ext>
            </a:extLst>
          </p:cNvPr>
          <p:cNvSpPr/>
          <p:nvPr/>
        </p:nvSpPr>
        <p:spPr>
          <a:xfrm>
            <a:off x="-271507" y="1975180"/>
            <a:ext cx="5159766" cy="1015663"/>
          </a:xfrm>
          <a:prstGeom prst="rect">
            <a:avLst/>
          </a:prstGeom>
          <a:noFill/>
          <a:effectLst/>
        </p:spPr>
        <p:txBody>
          <a:bodyPr wrap="square" lIns="91440" tIns="45720" rIns="91440" bIns="45720">
            <a:spAutoFit/>
          </a:bodyPr>
          <a:lstStyle/>
          <a:p>
            <a:pPr algn="ctr"/>
            <a:r>
              <a:rPr lang="en-US" sz="6000" dirty="0">
                <a:solidFill>
                  <a:schemeClr val="bg1"/>
                </a:solidFill>
                <a:latin typeface="+mj-lt"/>
                <a:cs typeface="Arial" panose="020B0604020202020204" pitchFamily="34" charset="0"/>
              </a:rPr>
              <a:t>Thank you</a:t>
            </a:r>
            <a:endParaRPr lang="en-US" sz="6000" dirty="0">
              <a:solidFill>
                <a:schemeClr val="bg1"/>
              </a:solidFill>
            </a:endParaRPr>
          </a:p>
        </p:txBody>
      </p:sp>
      <p:pic>
        <p:nvPicPr>
          <p:cNvPr id="35" name="Picture 34">
            <a:extLst>
              <a:ext uri="{FF2B5EF4-FFF2-40B4-BE49-F238E27FC236}">
                <a16:creationId xmlns:a16="http://schemas.microsoft.com/office/drawing/2014/main" id="{108ACA1D-478D-9311-A3DC-BEE71EA07F36}"/>
              </a:ext>
            </a:extLst>
          </p:cNvPr>
          <p:cNvPicPr>
            <a:picLocks noChangeAspect="1"/>
          </p:cNvPicPr>
          <p:nvPr/>
        </p:nvPicPr>
        <p:blipFill>
          <a:blip r:embed="rId5"/>
          <a:stretch>
            <a:fillRect/>
          </a:stretch>
        </p:blipFill>
        <p:spPr>
          <a:xfrm>
            <a:off x="4764506" y="270455"/>
            <a:ext cx="4317756" cy="4590303"/>
          </a:xfrm>
          <a:prstGeom prst="rect">
            <a:avLst/>
          </a:prstGeom>
        </p:spPr>
      </p:pic>
    </p:spTree>
    <p:extLst>
      <p:ext uri="{BB962C8B-B14F-4D97-AF65-F5344CB8AC3E}">
        <p14:creationId xmlns:p14="http://schemas.microsoft.com/office/powerpoint/2010/main" val="34782017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536711" y="-736474"/>
            <a:ext cx="1204975" cy="3361809"/>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p:cNvSpPr txBox="1">
            <a:spLocks noGrp="1"/>
          </p:cNvSpPr>
          <p:nvPr>
            <p:ph type="ctrTitle"/>
          </p:nvPr>
        </p:nvSpPr>
        <p:spPr>
          <a:xfrm>
            <a:off x="5458295" y="486322"/>
            <a:ext cx="3361808" cy="847464"/>
          </a:xfrm>
          <a:prstGeom prst="rect">
            <a:avLst/>
          </a:prstGeom>
          <a:gradFill flip="none" rotWithShape="1">
            <a:gsLst>
              <a:gs pos="0">
                <a:srgbClr val="908269"/>
              </a:gs>
              <a:gs pos="100000">
                <a:schemeClr val="accent1"/>
              </a:gs>
            </a:gsLst>
            <a:lin ang="10800000" scaled="1"/>
            <a:tileRect/>
          </a:gradFill>
          <a:ln>
            <a:noFill/>
          </a:ln>
        </p:spPr>
        <p:txBody>
          <a:bodyPr spcFirstLastPara="1" wrap="square" lIns="91425" tIns="91425" rIns="91425" bIns="91425" anchor="ctr" anchorCtr="0">
            <a:noAutofit/>
          </a:bodyPr>
          <a:lstStyle/>
          <a:p>
            <a:pPr algn="ctr" defTabSz="457200"/>
            <a:r>
              <a:rPr lang="en" sz="2000" dirty="0">
                <a:solidFill>
                  <a:schemeClr val="bg1"/>
                </a:solidFill>
                <a:latin typeface="+mn-lt"/>
                <a:ea typeface="+mn-ea"/>
                <a:cs typeface="+mn-cs"/>
              </a:rPr>
              <a:t>  </a:t>
            </a:r>
            <a:r>
              <a:rPr lang="en-US" sz="2000" dirty="0">
                <a:solidFill>
                  <a:schemeClr val="bg1"/>
                </a:solidFill>
                <a:latin typeface="+mn-lt"/>
                <a:ea typeface="+mn-ea"/>
                <a:cs typeface="+mn-cs"/>
              </a:rPr>
              <a:t>PROJECT OVERVIEW</a:t>
            </a:r>
            <a:endParaRPr lang="en-IN" sz="2000" dirty="0">
              <a:solidFill>
                <a:schemeClr val="bg1"/>
              </a:solidFill>
              <a:latin typeface="+mn-lt"/>
              <a:ea typeface="+mn-ea"/>
              <a:cs typeface="+mn-cs"/>
            </a:endParaRPr>
          </a:p>
        </p:txBody>
      </p:sp>
      <p:sp>
        <p:nvSpPr>
          <p:cNvPr id="206" name="Google Shape;206;p30"/>
          <p:cNvSpPr txBox="1">
            <a:spLocks noGrp="1"/>
          </p:cNvSpPr>
          <p:nvPr>
            <p:ph type="subTitle" idx="1"/>
          </p:nvPr>
        </p:nvSpPr>
        <p:spPr>
          <a:xfrm>
            <a:off x="5458293" y="1670671"/>
            <a:ext cx="3361809" cy="2052899"/>
          </a:xfrm>
          <a:prstGeom prst="rect">
            <a:avLst/>
          </a:prstGeom>
        </p:spPr>
        <p:txBody>
          <a:bodyPr spcFirstLastPara="1" wrap="square" lIns="91425" tIns="91425" rIns="91425" bIns="91425" anchor="t" anchorCtr="0">
            <a:noAutofit/>
          </a:bodyPr>
          <a:lstStyle/>
          <a:p>
            <a:pPr algn="ctr"/>
            <a:r>
              <a:rPr lang="en-US" sz="1300" dirty="0">
                <a:solidFill>
                  <a:schemeClr val="bg1"/>
                </a:solidFill>
              </a:rPr>
              <a:t>The Telangana Growth Analysis project involves analyzing data from Stamp Registration, Transportation, and          Ts-</a:t>
            </a:r>
            <a:r>
              <a:rPr lang="en-US" sz="1300" dirty="0" err="1">
                <a:solidFill>
                  <a:schemeClr val="bg1"/>
                </a:solidFill>
              </a:rPr>
              <a:t>Ipass</a:t>
            </a:r>
            <a:r>
              <a:rPr lang="en-US" sz="1300" dirty="0">
                <a:solidFill>
                  <a:schemeClr val="bg1"/>
                </a:solidFill>
              </a:rPr>
              <a:t> datasets to uncover trends, correlations, and growth opportunities. The goal is to provide valuable insights and recommendations to support informed decision-making for the state's development. The project integrates geospatial mapping to visualize insights at the district level and aims to engage top-level management with a persuasive presentation and notification strategy</a:t>
            </a:r>
          </a:p>
        </p:txBody>
      </p:sp>
      <p:pic>
        <p:nvPicPr>
          <p:cNvPr id="3" name="Picture 2">
            <a:extLst>
              <a:ext uri="{FF2B5EF4-FFF2-40B4-BE49-F238E27FC236}">
                <a16:creationId xmlns:a16="http://schemas.microsoft.com/office/drawing/2014/main" id="{565AC4C9-8D7D-8605-84E1-CE34C7593D2F}"/>
              </a:ext>
            </a:extLst>
          </p:cNvPr>
          <p:cNvPicPr>
            <a:picLocks noChangeAspect="1"/>
          </p:cNvPicPr>
          <p:nvPr/>
        </p:nvPicPr>
        <p:blipFill>
          <a:blip r:embed="rId3"/>
          <a:stretch>
            <a:fillRect/>
          </a:stretch>
        </p:blipFill>
        <p:spPr>
          <a:xfrm>
            <a:off x="1354" y="0"/>
            <a:ext cx="5046421"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2946334"/>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1" name="Google Shape;501;p38"/>
          <p:cNvCxnSpPr/>
          <p:nvPr/>
        </p:nvCxnSpPr>
        <p:spPr>
          <a:xfrm>
            <a:off x="1721736" y="3413965"/>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97289" y="2981500"/>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3" name="Google Shape;503;p38"/>
          <p:cNvCxnSpPr/>
          <p:nvPr/>
        </p:nvCxnSpPr>
        <p:spPr>
          <a:xfrm>
            <a:off x="5543362" y="3508025"/>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OBJECTIVE</a:t>
            </a:r>
            <a:endParaRPr dirty="0">
              <a:solidFill>
                <a:schemeClr val="bg1"/>
              </a:solidFill>
            </a:endParaRPr>
          </a:p>
        </p:txBody>
      </p:sp>
      <p:sp>
        <p:nvSpPr>
          <p:cNvPr id="506" name="Google Shape;506;p38"/>
          <p:cNvSpPr txBox="1">
            <a:spLocks noGrp="1"/>
          </p:cNvSpPr>
          <p:nvPr>
            <p:ph type="title"/>
          </p:nvPr>
        </p:nvSpPr>
        <p:spPr>
          <a:xfrm>
            <a:off x="1632563" y="1564261"/>
            <a:ext cx="3126597" cy="42402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bg1"/>
                </a:solidFill>
              </a:rPr>
              <a:t>Descriptive Analysis</a:t>
            </a:r>
            <a:endParaRPr sz="1800" dirty="0">
              <a:solidFill>
                <a:schemeClr val="bg1"/>
              </a:solidFill>
            </a:endParaRPr>
          </a:p>
        </p:txBody>
      </p:sp>
      <p:sp>
        <p:nvSpPr>
          <p:cNvPr id="507" name="Google Shape;507;p38"/>
          <p:cNvSpPr txBox="1">
            <a:spLocks noGrp="1"/>
          </p:cNvSpPr>
          <p:nvPr>
            <p:ph type="subTitle" idx="1"/>
          </p:nvPr>
        </p:nvSpPr>
        <p:spPr>
          <a:xfrm>
            <a:off x="1632564" y="2007860"/>
            <a:ext cx="2939436" cy="563400"/>
          </a:xfrm>
          <a:prstGeom prst="rect">
            <a:avLst/>
          </a:prstGeom>
        </p:spPr>
        <p:txBody>
          <a:bodyPr spcFirstLastPara="1" wrap="square" lIns="91425" tIns="91425" rIns="91425" bIns="91425" anchor="t" anchorCtr="0">
            <a:noAutofit/>
          </a:bodyPr>
          <a:lstStyle/>
          <a:p>
            <a:r>
              <a:rPr lang="en-US" sz="1050" b="0" i="0" u="none" strike="noStrike" baseline="0" dirty="0">
                <a:solidFill>
                  <a:srgbClr val="000000"/>
                </a:solidFill>
                <a:latin typeface="Arial" panose="020B0604020202020204" pitchFamily="34" charset="0"/>
              </a:rPr>
              <a:t>Explore Stamp Registration, Transportation and Ts-</a:t>
            </a:r>
            <a:r>
              <a:rPr lang="en-US" sz="1050" b="0" i="0" u="none" strike="noStrike" baseline="0" dirty="0" err="1">
                <a:solidFill>
                  <a:srgbClr val="000000"/>
                </a:solidFill>
                <a:latin typeface="Arial" panose="020B0604020202020204" pitchFamily="34" charset="0"/>
              </a:rPr>
              <a:t>Ipass</a:t>
            </a:r>
            <a:r>
              <a:rPr lang="en-US" sz="1050" b="0" i="0" u="none" strike="noStrike" baseline="0" dirty="0">
                <a:solidFill>
                  <a:srgbClr val="000000"/>
                </a:solidFill>
                <a:latin typeface="Arial" panose="020B0604020202020204" pitchFamily="34" charset="0"/>
              </a:rPr>
              <a:t> Datasets. Understand their attributes, categories and time period. </a:t>
            </a:r>
            <a:endParaRPr lang="en-US" sz="900" dirty="0"/>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3" y="1552862"/>
            <a:ext cx="3022237"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rPr>
              <a:t>Exploratory Data Analysis</a:t>
            </a:r>
            <a:endParaRPr dirty="0">
              <a:solidFill>
                <a:schemeClr val="bg1"/>
              </a:solidFill>
            </a:endParaRPr>
          </a:p>
        </p:txBody>
      </p:sp>
      <p:sp>
        <p:nvSpPr>
          <p:cNvPr id="511" name="Google Shape;511;p38"/>
          <p:cNvSpPr txBox="1">
            <a:spLocks noGrp="1"/>
          </p:cNvSpPr>
          <p:nvPr>
            <p:ph type="subTitle" idx="4"/>
          </p:nvPr>
        </p:nvSpPr>
        <p:spPr>
          <a:xfrm>
            <a:off x="5499260" y="2007860"/>
            <a:ext cx="2975104" cy="563400"/>
          </a:xfrm>
          <a:prstGeom prst="rect">
            <a:avLst/>
          </a:prstGeom>
        </p:spPr>
        <p:txBody>
          <a:bodyPr spcFirstLastPara="1" wrap="square" lIns="91425" tIns="91425" rIns="91425" bIns="91425" anchor="t" anchorCtr="0">
            <a:noAutofit/>
          </a:bodyPr>
          <a:lstStyle/>
          <a:p>
            <a:r>
              <a:rPr lang="en-US" sz="1050" b="0" i="0" u="none" strike="noStrike" baseline="0" dirty="0">
                <a:solidFill>
                  <a:srgbClr val="000000"/>
                </a:solidFill>
                <a:latin typeface="Arial" panose="020B0604020202020204" pitchFamily="34" charset="0"/>
              </a:rPr>
              <a:t>Analyze trends and patterns within each department. </a:t>
            </a:r>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13" name="Google Shape;513;p38"/>
          <p:cNvSpPr txBox="1">
            <a:spLocks noGrp="1"/>
          </p:cNvSpPr>
          <p:nvPr>
            <p:ph type="title" idx="6"/>
          </p:nvPr>
        </p:nvSpPr>
        <p:spPr>
          <a:xfrm>
            <a:off x="1632563" y="3035679"/>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rPr>
              <a:t>Strategic Analysis</a:t>
            </a:r>
            <a:endParaRPr sz="1800" dirty="0">
              <a:solidFill>
                <a:schemeClr val="bg1"/>
              </a:solidFill>
            </a:endParaRPr>
          </a:p>
        </p:txBody>
      </p:sp>
      <p:sp>
        <p:nvSpPr>
          <p:cNvPr id="514" name="Google Shape;514;p38"/>
          <p:cNvSpPr txBox="1">
            <a:spLocks noGrp="1"/>
          </p:cNvSpPr>
          <p:nvPr>
            <p:ph type="subTitle" idx="7"/>
          </p:nvPr>
        </p:nvSpPr>
        <p:spPr>
          <a:xfrm>
            <a:off x="1632563" y="3449388"/>
            <a:ext cx="2230500" cy="563400"/>
          </a:xfrm>
          <a:prstGeom prst="rect">
            <a:avLst/>
          </a:prstGeom>
        </p:spPr>
        <p:txBody>
          <a:bodyPr spcFirstLastPara="1" wrap="square" lIns="91425" tIns="91425" rIns="91425" bIns="91425" anchor="t" anchorCtr="0">
            <a:noAutofit/>
          </a:bodyPr>
          <a:lstStyle/>
          <a:p>
            <a:r>
              <a:rPr lang="en-US" sz="1050" b="0" i="0" u="none" strike="noStrike" baseline="0" dirty="0">
                <a:solidFill>
                  <a:srgbClr val="000000"/>
                </a:solidFill>
                <a:latin typeface="Arial" panose="020B0604020202020204" pitchFamily="34" charset="0"/>
              </a:rPr>
              <a:t>Identify growth opportunities and areas needing attention. </a:t>
            </a:r>
          </a:p>
        </p:txBody>
      </p:sp>
      <p:sp>
        <p:nvSpPr>
          <p:cNvPr id="515" name="Google Shape;515;p38"/>
          <p:cNvSpPr txBox="1">
            <a:spLocks noGrp="1"/>
          </p:cNvSpPr>
          <p:nvPr>
            <p:ph type="title" idx="8"/>
          </p:nvPr>
        </p:nvSpPr>
        <p:spPr>
          <a:xfrm>
            <a:off x="806111" y="3128688"/>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16" name="Google Shape;516;p38"/>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rPr>
              <a:t>Multivariate Analysis</a:t>
            </a:r>
            <a:endParaRPr sz="1800" dirty="0">
              <a:solidFill>
                <a:schemeClr val="bg1"/>
              </a:solidFill>
            </a:endParaRPr>
          </a:p>
        </p:txBody>
      </p:sp>
      <p:sp>
        <p:nvSpPr>
          <p:cNvPr id="517" name="Google Shape;517;p38"/>
          <p:cNvSpPr txBox="1">
            <a:spLocks noGrp="1"/>
          </p:cNvSpPr>
          <p:nvPr>
            <p:ph type="subTitle" idx="13"/>
          </p:nvPr>
        </p:nvSpPr>
        <p:spPr>
          <a:xfrm>
            <a:off x="5381645" y="3518129"/>
            <a:ext cx="3122225" cy="563400"/>
          </a:xfrm>
          <a:prstGeom prst="rect">
            <a:avLst/>
          </a:prstGeom>
        </p:spPr>
        <p:txBody>
          <a:bodyPr spcFirstLastPara="1" wrap="square" lIns="91425" tIns="91425" rIns="91425" bIns="91425" anchor="t" anchorCtr="0">
            <a:noAutofit/>
          </a:bodyPr>
          <a:lstStyle/>
          <a:p>
            <a:r>
              <a:rPr lang="en-US" sz="1050" b="0" i="0" u="none" strike="noStrike" baseline="0" dirty="0">
                <a:solidFill>
                  <a:srgbClr val="000000"/>
                </a:solidFill>
                <a:latin typeface="Arial" panose="020B0604020202020204" pitchFamily="34" charset="0"/>
              </a:rPr>
              <a:t>Find correlation among these departments and report the overall growth of the state through insights and relevant visuals such as shape maps. </a:t>
            </a:r>
          </a:p>
        </p:txBody>
      </p:sp>
      <p:sp>
        <p:nvSpPr>
          <p:cNvPr id="518" name="Google Shape;518;p38"/>
          <p:cNvSpPr txBox="1">
            <a:spLocks noGrp="1"/>
          </p:cNvSpPr>
          <p:nvPr>
            <p:ph type="title" idx="14"/>
          </p:nvPr>
        </p:nvSpPr>
        <p:spPr>
          <a:xfrm>
            <a:off x="4697289" y="3163854"/>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4750725" y="155911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8">
            <a:extLst>
              <a:ext uri="{FF2B5EF4-FFF2-40B4-BE49-F238E27FC236}">
                <a16:creationId xmlns:a16="http://schemas.microsoft.com/office/drawing/2014/main" id="{62FB5388-BBA6-AF2B-E75E-349788A75A25}"/>
              </a:ext>
            </a:extLst>
          </p:cNvPr>
          <p:cNvSpPr/>
          <p:nvPr/>
        </p:nvSpPr>
        <p:spPr>
          <a:xfrm>
            <a:off x="605490" y="4081529"/>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47;p38">
            <a:extLst>
              <a:ext uri="{FF2B5EF4-FFF2-40B4-BE49-F238E27FC236}">
                <a16:creationId xmlns:a16="http://schemas.microsoft.com/office/drawing/2014/main" id="{066E2521-02EF-0B00-B636-75173B9ACAF0}"/>
              </a:ext>
            </a:extLst>
          </p:cNvPr>
          <p:cNvSpPr/>
          <p:nvPr/>
        </p:nvSpPr>
        <p:spPr>
          <a:xfrm rot="-1685758">
            <a:off x="1528670" y="299197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3517891" cy="5143500"/>
          </a:xfrm>
          <a:prstGeom prst="rect">
            <a:avLst/>
          </a:prstGeom>
          <a:solidFill>
            <a:schemeClr val="accent1"/>
          </a:solidFill>
          <a:ln>
            <a:noFill/>
          </a:ln>
          <a:effectLst>
            <a:reflection stA="0" endPos="63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dirty="0">
              <a:solidFill>
                <a:prstClr val="white"/>
              </a:solidFill>
            </a:endParaRPr>
          </a:p>
        </p:txBody>
      </p:sp>
      <p:sp>
        <p:nvSpPr>
          <p:cNvPr id="4" name="Rectangle 3"/>
          <p:cNvSpPr/>
          <p:nvPr/>
        </p:nvSpPr>
        <p:spPr>
          <a:xfrm>
            <a:off x="210441" y="1630365"/>
            <a:ext cx="3104588" cy="1200329"/>
          </a:xfrm>
          <a:prstGeom prst="rect">
            <a:avLst/>
          </a:prstGeom>
          <a:effectLst>
            <a:reflection stA="0" endPos="65000" dist="50800" dir="5400000" sy="-100000" algn="bl" rotWithShape="0"/>
          </a:effectLst>
        </p:spPr>
        <p:txBody>
          <a:bodyPr wrap="square">
            <a:spAutoFit/>
          </a:bodyPr>
          <a:lstStyle/>
          <a:p>
            <a:pPr algn="ctr" defTabSz="342900">
              <a:buSzPts val="3000"/>
            </a:pPr>
            <a:r>
              <a:rPr lang="en-US" sz="3600" b="1" dirty="0">
                <a:solidFill>
                  <a:schemeClr val="bg1"/>
                </a:solidFill>
                <a:latin typeface="+mj-lt"/>
                <a:ea typeface="+mj-ea"/>
                <a:cs typeface="+mj-cs"/>
              </a:rPr>
              <a:t>PRELIMINARY </a:t>
            </a:r>
            <a:br>
              <a:rPr lang="en-US" sz="3600" b="1" dirty="0">
                <a:solidFill>
                  <a:schemeClr val="bg1"/>
                </a:solidFill>
                <a:latin typeface="+mj-lt"/>
                <a:ea typeface="+mj-ea"/>
                <a:cs typeface="+mj-cs"/>
              </a:rPr>
            </a:br>
            <a:r>
              <a:rPr lang="en-US" sz="3600" b="1" dirty="0">
                <a:solidFill>
                  <a:schemeClr val="bg1"/>
                </a:solidFill>
                <a:latin typeface="+mj-lt"/>
                <a:ea typeface="+mj-ea"/>
                <a:cs typeface="+mj-cs"/>
              </a:rPr>
              <a:t>INSIGHTS</a:t>
            </a:r>
          </a:p>
        </p:txBody>
      </p:sp>
      <p:cxnSp>
        <p:nvCxnSpPr>
          <p:cNvPr id="3" name="Straight Connector 2"/>
          <p:cNvCxnSpPr/>
          <p:nvPr/>
        </p:nvCxnSpPr>
        <p:spPr>
          <a:xfrm>
            <a:off x="210441" y="2830694"/>
            <a:ext cx="29250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00CFE78-7335-0E71-9A67-42BE618CD26D}"/>
              </a:ext>
            </a:extLst>
          </p:cNvPr>
          <p:cNvPicPr>
            <a:picLocks noChangeAspect="1"/>
          </p:cNvPicPr>
          <p:nvPr/>
        </p:nvPicPr>
        <p:blipFill rotWithShape="1">
          <a:blip r:embed="rId2"/>
          <a:srcRect t="12966" b="8705"/>
          <a:stretch/>
        </p:blipFill>
        <p:spPr>
          <a:xfrm>
            <a:off x="3525470" y="0"/>
            <a:ext cx="5618530" cy="5143500"/>
          </a:xfrm>
          <a:prstGeom prst="rect">
            <a:avLst/>
          </a:prstGeom>
        </p:spPr>
      </p:pic>
    </p:spTree>
    <p:extLst>
      <p:ext uri="{BB962C8B-B14F-4D97-AF65-F5344CB8AC3E}">
        <p14:creationId xmlns:p14="http://schemas.microsoft.com/office/powerpoint/2010/main" val="16426631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788CE-C35E-958E-5978-F4ED9C68020F}"/>
              </a:ext>
            </a:extLst>
          </p:cNvPr>
          <p:cNvPicPr>
            <a:picLocks noChangeAspect="1"/>
          </p:cNvPicPr>
          <p:nvPr/>
        </p:nvPicPr>
        <p:blipFill>
          <a:blip r:embed="rId2">
            <a:alphaModFix amt="50000"/>
          </a:blip>
          <a:stretch>
            <a:fillRect/>
          </a:stretch>
        </p:blipFill>
        <p:spPr>
          <a:xfrm>
            <a:off x="-48126" y="138"/>
            <a:ext cx="9192126" cy="5143362"/>
          </a:xfrm>
          <a:prstGeom prst="rect">
            <a:avLst/>
          </a:prstGeom>
          <a:solidFill>
            <a:schemeClr val="accent1"/>
          </a:solidFill>
        </p:spPr>
      </p:pic>
      <p:sp>
        <p:nvSpPr>
          <p:cNvPr id="6" name="Rectangle 5">
            <a:extLst>
              <a:ext uri="{FF2B5EF4-FFF2-40B4-BE49-F238E27FC236}">
                <a16:creationId xmlns:a16="http://schemas.microsoft.com/office/drawing/2014/main" id="{7D641E65-40C6-07CD-AEEB-EFC9B18E4B46}"/>
              </a:ext>
            </a:extLst>
          </p:cNvPr>
          <p:cNvSpPr/>
          <p:nvPr/>
        </p:nvSpPr>
        <p:spPr>
          <a:xfrm>
            <a:off x="2181247" y="1492345"/>
            <a:ext cx="4977636" cy="2158809"/>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BB6EAF-0C04-7AE5-A0BE-4EC4FA267C51}"/>
              </a:ext>
            </a:extLst>
          </p:cNvPr>
          <p:cNvSpPr txBox="1"/>
          <p:nvPr/>
        </p:nvSpPr>
        <p:spPr>
          <a:xfrm>
            <a:off x="1950928" y="1694586"/>
            <a:ext cx="5438274" cy="1754326"/>
          </a:xfrm>
          <a:prstGeom prst="rect">
            <a:avLst/>
          </a:prstGeom>
          <a:noFill/>
        </p:spPr>
        <p:txBody>
          <a:bodyPr wrap="square">
            <a:spAutoFit/>
          </a:bodyPr>
          <a:lstStyle/>
          <a:p>
            <a:pPr algn="ctr"/>
            <a:r>
              <a:rPr lang="en-US" sz="5400" b="1" dirty="0">
                <a:solidFill>
                  <a:schemeClr val="bg1"/>
                </a:solidFill>
                <a:latin typeface="+mj-lt"/>
                <a:ea typeface="+mj-ea"/>
                <a:cs typeface="+mj-cs"/>
              </a:rPr>
              <a:t>STAMP </a:t>
            </a:r>
            <a:br>
              <a:rPr lang="en-US" sz="5400" b="1" dirty="0">
                <a:solidFill>
                  <a:schemeClr val="bg1"/>
                </a:solidFill>
                <a:latin typeface="+mj-lt"/>
                <a:ea typeface="+mj-ea"/>
                <a:cs typeface="+mj-cs"/>
              </a:rPr>
            </a:br>
            <a:r>
              <a:rPr lang="en-US" sz="5400" b="1" dirty="0">
                <a:solidFill>
                  <a:schemeClr val="bg1"/>
                </a:solidFill>
                <a:latin typeface="+mj-lt"/>
                <a:ea typeface="+mj-ea"/>
                <a:cs typeface="+mj-cs"/>
              </a:rPr>
              <a:t>REGISTRATION</a:t>
            </a:r>
          </a:p>
        </p:txBody>
      </p:sp>
    </p:spTree>
    <p:extLst>
      <p:ext uri="{BB962C8B-B14F-4D97-AF65-F5344CB8AC3E}">
        <p14:creationId xmlns:p14="http://schemas.microsoft.com/office/powerpoint/2010/main" val="1628992858"/>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0"/>
        <p:cNvGrpSpPr/>
        <p:nvPr/>
      </p:nvGrpSpPr>
      <p:grpSpPr>
        <a:xfrm>
          <a:off x="0" y="0"/>
          <a:ext cx="0" cy="0"/>
          <a:chOff x="0" y="0"/>
          <a:chExt cx="0" cy="0"/>
        </a:xfrm>
      </p:grpSpPr>
      <p:sp>
        <p:nvSpPr>
          <p:cNvPr id="322" name="Google Shape;322;p37"/>
          <p:cNvSpPr txBox="1">
            <a:spLocks noGrp="1"/>
          </p:cNvSpPr>
          <p:nvPr>
            <p:ph type="ctrTitle" idx="4294967295"/>
          </p:nvPr>
        </p:nvSpPr>
        <p:spPr>
          <a:xfrm>
            <a:off x="0" y="1760538"/>
            <a:ext cx="8420100" cy="1193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bg1"/>
                </a:solidFill>
              </a:rPr>
              <a:t>1. How does the revenue generated from document registration vary across districts in Telangana? List down the top 5 districts that showed the highest document registration revenue growth between FY 2019 and 2022.</a:t>
            </a:r>
            <a:endParaRPr sz="2800" dirty="0">
              <a:solidFill>
                <a:schemeClr val="bg1"/>
              </a:solidFill>
            </a:endParaRPr>
          </a:p>
        </p:txBody>
      </p:sp>
      <p:graphicFrame>
        <p:nvGraphicFramePr>
          <p:cNvPr id="14" name="Chart 13">
            <a:extLst>
              <a:ext uri="{FF2B5EF4-FFF2-40B4-BE49-F238E27FC236}">
                <a16:creationId xmlns:a16="http://schemas.microsoft.com/office/drawing/2014/main" id="{F273F1B0-07BA-49B2-8C62-EB969BAE111D}"/>
              </a:ext>
            </a:extLst>
          </p:cNvPr>
          <p:cNvGraphicFramePr>
            <a:graphicFrameLocks/>
          </p:cNvGraphicFramePr>
          <p:nvPr>
            <p:extLst>
              <p:ext uri="{D42A27DB-BD31-4B8C-83A1-F6EECF244321}">
                <p14:modId xmlns:p14="http://schemas.microsoft.com/office/powerpoint/2010/main" val="4255632130"/>
              </p:ext>
            </p:extLst>
          </p:nvPr>
        </p:nvGraphicFramePr>
        <p:xfrm>
          <a:off x="-4268385" y="1471050"/>
          <a:ext cx="4111547" cy="3215985"/>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357;p39">
            <a:extLst>
              <a:ext uri="{FF2B5EF4-FFF2-40B4-BE49-F238E27FC236}">
                <a16:creationId xmlns:a16="http://schemas.microsoft.com/office/drawing/2014/main" id="{DD9C7EAA-CE53-417A-9D4C-59BD56898F76}"/>
              </a:ext>
            </a:extLst>
          </p:cNvPr>
          <p:cNvSpPr txBox="1">
            <a:spLocks/>
          </p:cNvSpPr>
          <p:nvPr/>
        </p:nvSpPr>
        <p:spPr>
          <a:xfrm>
            <a:off x="9987692" y="1564160"/>
            <a:ext cx="4021157" cy="20151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b="1" i="0" dirty="0" err="1">
                <a:solidFill>
                  <a:schemeClr val="bg1">
                    <a:lumMod val="50000"/>
                  </a:schemeClr>
                </a:solidFill>
                <a:effectLst/>
                <a:latin typeface="Livvic" panose="020B0604020202020204" charset="0"/>
              </a:rPr>
              <a:t>Mulug</a:t>
            </a:r>
            <a:r>
              <a:rPr lang="en-US" sz="1200" b="1" dirty="0" err="1">
                <a:solidFill>
                  <a:schemeClr val="bg1">
                    <a:lumMod val="50000"/>
                  </a:schemeClr>
                </a:solidFill>
                <a:latin typeface="Livvic" panose="020B0604020202020204" charset="0"/>
              </a:rPr>
              <a:t>u</a:t>
            </a:r>
            <a:r>
              <a:rPr lang="en-US" sz="1200" dirty="0">
                <a:solidFill>
                  <a:schemeClr val="bg1">
                    <a:lumMod val="50000"/>
                  </a:schemeClr>
                </a:solidFill>
                <a:latin typeface="Livvic" panose="020B0604020202020204" charset="0"/>
              </a:rPr>
              <a:t>:</a:t>
            </a:r>
            <a:r>
              <a:rPr lang="en-US" sz="1200" b="1" dirty="0">
                <a:solidFill>
                  <a:schemeClr val="bg1">
                    <a:lumMod val="50000"/>
                  </a:schemeClr>
                </a:solidFill>
                <a:latin typeface="Livvic" panose="020B0604020202020204" charset="0"/>
              </a:rPr>
              <a:t> </a:t>
            </a:r>
            <a:r>
              <a:rPr lang="en-US" sz="1200" b="0" i="0" dirty="0">
                <a:solidFill>
                  <a:schemeClr val="bg1">
                    <a:lumMod val="50000"/>
                  </a:schemeClr>
                </a:solidFill>
                <a:effectLst/>
                <a:latin typeface="Livvic" panose="020B0604020202020204" charset="0"/>
              </a:rPr>
              <a:t>The district achieved an impressive </a:t>
            </a:r>
            <a:r>
              <a:rPr lang="en-US" sz="1200" b="0" i="0" dirty="0">
                <a:solidFill>
                  <a:schemeClr val="accent1"/>
                </a:solidFill>
                <a:effectLst/>
                <a:latin typeface="Livvic" panose="020B0604020202020204" charset="0"/>
              </a:rPr>
              <a:t>171%</a:t>
            </a:r>
            <a:r>
              <a:rPr lang="en-US" sz="1200" b="0" i="0" dirty="0">
                <a:solidFill>
                  <a:schemeClr val="bg1">
                    <a:lumMod val="50000"/>
                  </a:schemeClr>
                </a:solidFill>
                <a:effectLst/>
                <a:latin typeface="Livvic" panose="020B0604020202020204" charset="0"/>
              </a:rPr>
              <a:t> growth in document registration revenue, reflecting strong economic activity and property transactions..</a:t>
            </a:r>
          </a:p>
          <a:p>
            <a:pPr algn="l"/>
            <a:endParaRPr lang="en-US" sz="1200" b="0" i="0" dirty="0">
              <a:solidFill>
                <a:schemeClr val="bg1">
                  <a:lumMod val="50000"/>
                </a:schemeClr>
              </a:solidFill>
              <a:effectLst/>
              <a:latin typeface="Livvic" panose="020B0604020202020204" charset="0"/>
            </a:endParaRPr>
          </a:p>
          <a:p>
            <a:pPr algn="l"/>
            <a:r>
              <a:rPr lang="en-US" sz="1200" b="1" i="0" dirty="0">
                <a:solidFill>
                  <a:schemeClr val="bg1">
                    <a:lumMod val="50000"/>
                  </a:schemeClr>
                </a:solidFill>
                <a:effectLst/>
                <a:latin typeface="Livvic" panose="020B0604020202020204" charset="0"/>
              </a:rPr>
              <a:t>Adilabad</a:t>
            </a:r>
            <a:r>
              <a:rPr lang="en-US" sz="1200" b="0" i="0" dirty="0">
                <a:solidFill>
                  <a:schemeClr val="bg1">
                    <a:lumMod val="50000"/>
                  </a:schemeClr>
                </a:solidFill>
                <a:effectLst/>
                <a:latin typeface="Livvic" panose="020B0604020202020204" charset="0"/>
              </a:rPr>
              <a:t>: Adilabad district's second-highest ranking growth of </a:t>
            </a:r>
            <a:r>
              <a:rPr lang="en-US" sz="1200" b="0" i="0" dirty="0">
                <a:solidFill>
                  <a:schemeClr val="accent1"/>
                </a:solidFill>
                <a:effectLst/>
                <a:latin typeface="Livvic" panose="020B0604020202020204" charset="0"/>
              </a:rPr>
              <a:t>123%</a:t>
            </a:r>
            <a:r>
              <a:rPr lang="en-US" sz="1200" b="0" i="0" dirty="0">
                <a:solidFill>
                  <a:schemeClr val="bg1">
                    <a:lumMod val="50000"/>
                  </a:schemeClr>
                </a:solidFill>
                <a:effectLst/>
                <a:latin typeface="Livvic" panose="020B0604020202020204" charset="0"/>
              </a:rPr>
              <a:t> in document registration revenue highlights its vibrant real estate market.</a:t>
            </a:r>
          </a:p>
        </p:txBody>
      </p:sp>
      <p:pic>
        <p:nvPicPr>
          <p:cNvPr id="2" name="Picture 1">
            <a:extLst>
              <a:ext uri="{FF2B5EF4-FFF2-40B4-BE49-F238E27FC236}">
                <a16:creationId xmlns:a16="http://schemas.microsoft.com/office/drawing/2014/main" id="{F6193D68-27CA-BA63-9BA2-6A237210207C}"/>
              </a:ext>
            </a:extLst>
          </p:cNvPr>
          <p:cNvPicPr>
            <a:picLocks noChangeAspect="1"/>
          </p:cNvPicPr>
          <p:nvPr/>
        </p:nvPicPr>
        <p:blipFill>
          <a:blip r:embed="rId4"/>
          <a:stretch>
            <a:fillRect/>
          </a:stretch>
        </p:blipFill>
        <p:spPr>
          <a:xfrm>
            <a:off x="-4904095" y="859828"/>
            <a:ext cx="4587599" cy="3423844"/>
          </a:xfrm>
          <a:prstGeom prst="rect">
            <a:avLst/>
          </a:prstGeom>
        </p:spPr>
      </p:pic>
    </p:spTree>
    <p:extLst>
      <p:ext uri="{BB962C8B-B14F-4D97-AF65-F5344CB8AC3E}">
        <p14:creationId xmlns:p14="http://schemas.microsoft.com/office/powerpoint/2010/main" val="29517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2.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3.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4.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5.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6.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7.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ppt/theme/themeOverride8.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1861</TotalTime>
  <Words>3542</Words>
  <Application>Microsoft Office PowerPoint</Application>
  <PresentationFormat>On-screen Show (16:9)</PresentationFormat>
  <Paragraphs>242</Paragraphs>
  <Slides>49</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Century Gothic</vt:lpstr>
      <vt:lpstr>Livvic</vt:lpstr>
      <vt:lpstr>Arial</vt:lpstr>
      <vt:lpstr>Söhne</vt:lpstr>
      <vt:lpstr>Fira Sans Extra Condensed Medium</vt:lpstr>
      <vt:lpstr>Mulish-Regular</vt:lpstr>
      <vt:lpstr>Catamaran Light</vt:lpstr>
      <vt:lpstr>Wingdings 2</vt:lpstr>
      <vt:lpstr>Mulish-ExtraBold</vt:lpstr>
      <vt:lpstr>-apple-system</vt:lpstr>
      <vt:lpstr>Roboto</vt:lpstr>
      <vt:lpstr>Quotable</vt:lpstr>
      <vt:lpstr>PowerPoint Presentation</vt:lpstr>
      <vt:lpstr>PowerPoint Presentation</vt:lpstr>
      <vt:lpstr>PowerPoint Presentation</vt:lpstr>
      <vt:lpstr>TABLE OF CONTENTS</vt:lpstr>
      <vt:lpstr>  PROJECT OVERVIEW</vt:lpstr>
      <vt:lpstr>OBJECTIVE</vt:lpstr>
      <vt:lpstr>PowerPoint Presentation</vt:lpstr>
      <vt:lpstr>PowerPoint Presentation</vt:lpstr>
      <vt:lpstr>1. How does the revenue generated from document registration vary across districts in Telangana? List down the top 5 districts that showed the highest document registration revenue growth between FY 2019 and 2022.</vt:lpstr>
      <vt:lpstr>1. How does the revenue generated from document registration vary across districts in          Telangana? List down the top 5 districts that showed the highest document registration revenue growth between FY 2019 and 2022.</vt:lpstr>
      <vt:lpstr>2.How does the revenue generated from document registration compare to the revenue generated from e-stamp challans across districts? List down the top 5 districts where e-stamps revenue contributes significantly more to the revenue than the documents in FY 2022?</vt:lpstr>
      <vt:lpstr>2.How does the revenue generated from document registration compare to the revenue generated from e-stamp challans across districts? List down the top 5 districts where e-stamps revenue contributes significantly more to the revenue than the documents in FY 2022?</vt:lpstr>
      <vt:lpstr>3. Is there any alteration of e-Stamp challan count and document registration count pattern since the implementation of e-Stamp challan? If so, what suggestions would you propose the government?</vt:lpstr>
      <vt:lpstr>3. Is there any alteration of e-Stamp challan count and document registration count pattern since the implementation of e-Stamp challan? If so, what suggestions would you propose to the government?</vt:lpstr>
      <vt:lpstr>3. Is there any alteration of e-Stamp challan count and document registration count pattern since the implementation of e-Stamp challan? If so, what suggestions would you propose to the government?</vt:lpstr>
      <vt:lpstr>Suggestion for Government</vt:lpstr>
      <vt:lpstr>4. Categorize districts into three segments based on their stamp registration revenue generation during the fiscal year 2021 to 2022</vt:lpstr>
      <vt:lpstr>4. Categorize districts into three segments based on their stamp registration revenue generation during the fiscal year 2021 to 2022</vt:lpstr>
      <vt:lpstr>PowerPoint Presentation</vt:lpstr>
      <vt:lpstr>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vt:lpstr>
      <vt:lpstr>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vt:lpstr>
      <vt:lpstr>6. How does the distribution of vehicles vary by vehicle class (MotorCycle, MotorCar, AutoRickshaw, Agriculture) across different districts? Are there any districts with a predominant preference for a specific vehicle class? Consider FY 2022 for analysis. </vt:lpstr>
      <vt:lpstr>6. How does the distribution of vehicles vary by vehicle class (MotorCycle, MotorCar, AutoRickshaw, Agriculture) across different districts? Are there any districts with a predominant preference for a specific vehicle class? Consider FY 2022 for analysis. </vt:lpstr>
      <vt:lpstr>7. List down the top 3 and bottom 3 districts that have shown the highest and lowest vehicle sales growth during FY 2022 compared to FY 2021? (Consider and compare categories: Petrol, Diesel and Electric)</vt:lpstr>
      <vt:lpstr>7. List down the top 3 and bottom 3 districts that have shown the highest and lowest vehicle sales growth during FY 2022 compared to FY 2021? (Consider and compare categories: Petrol, Diesel and Electric)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5 districts to buy commercial properties in Telangana</vt:lpstr>
      <vt:lpstr>Hyderabad</vt:lpstr>
      <vt:lpstr>Medchal Malkajgiri</vt:lpstr>
      <vt:lpstr>Yadadri Bhuvanagiri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dc:creator>Dana</dc:creator>
  <cp:lastModifiedBy>vignesh anandarangan</cp:lastModifiedBy>
  <cp:revision>130</cp:revision>
  <dcterms:modified xsi:type="dcterms:W3CDTF">2023-09-30T05:05:06Z</dcterms:modified>
</cp:coreProperties>
</file>